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302" r:id="rId5"/>
    <p:sldId id="287" r:id="rId6"/>
    <p:sldId id="285" r:id="rId7"/>
    <p:sldId id="290" r:id="rId8"/>
    <p:sldId id="306" r:id="rId9"/>
    <p:sldId id="291" r:id="rId10"/>
    <p:sldId id="303" r:id="rId11"/>
    <p:sldId id="293" r:id="rId12"/>
    <p:sldId id="296" r:id="rId13"/>
    <p:sldId id="297" r:id="rId14"/>
    <p:sldId id="298" r:id="rId15"/>
    <p:sldId id="299" r:id="rId16"/>
    <p:sldId id="300" r:id="rId17"/>
    <p:sldId id="301" r:id="rId18"/>
    <p:sldId id="304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CFCE7-29B3-4DDD-BB73-492CEDBCC990}" v="6" dt="2023-03-27T04:18:04.860"/>
    <p1510:client id="{E0189B5B-990E-435B-B654-93311298EE37}" v="287" dt="2023-03-27T02:30:41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aura Guerrero Balarezo" userId="13c24360-2263-4a2e-8a7a-f6c34b55520f" providerId="ADAL" clId="{224CFCE7-29B3-4DDD-BB73-492CEDBCC990}"/>
    <pc:docChg chg="undo custSel modSld">
      <pc:chgData name="Maria Laura Guerrero Balarezo" userId="13c24360-2263-4a2e-8a7a-f6c34b55520f" providerId="ADAL" clId="{224CFCE7-29B3-4DDD-BB73-492CEDBCC990}" dt="2023-03-27T04:18:04.858" v="300"/>
      <pc:docMkLst>
        <pc:docMk/>
      </pc:docMkLst>
      <pc:sldChg chg="modSp">
        <pc:chgData name="Maria Laura Guerrero Balarezo" userId="13c24360-2263-4a2e-8a7a-f6c34b55520f" providerId="ADAL" clId="{224CFCE7-29B3-4DDD-BB73-492CEDBCC990}" dt="2023-03-27T04:18:04.858" v="300"/>
        <pc:sldMkLst>
          <pc:docMk/>
          <pc:sldMk cId="1675934302" sldId="287"/>
        </pc:sldMkLst>
        <pc:picChg chg="mod">
          <ac:chgData name="Maria Laura Guerrero Balarezo" userId="13c24360-2263-4a2e-8a7a-f6c34b55520f" providerId="ADAL" clId="{224CFCE7-29B3-4DDD-BB73-492CEDBCC990}" dt="2023-03-27T04:18:04.858" v="300"/>
          <ac:picMkLst>
            <pc:docMk/>
            <pc:sldMk cId="1675934302" sldId="287"/>
            <ac:picMk id="4" creationId="{9258269A-7DA4-977F-7E60-69AF0B386F37}"/>
          </ac:picMkLst>
        </pc:picChg>
      </pc:sldChg>
      <pc:sldChg chg="addSp modSp mod">
        <pc:chgData name="Maria Laura Guerrero Balarezo" userId="13c24360-2263-4a2e-8a7a-f6c34b55520f" providerId="ADAL" clId="{224CFCE7-29B3-4DDD-BB73-492CEDBCC990}" dt="2023-03-27T04:14:24.603" v="299" actId="14100"/>
        <pc:sldMkLst>
          <pc:docMk/>
          <pc:sldMk cId="2740671773" sldId="293"/>
        </pc:sldMkLst>
        <pc:spChg chg="add mod">
          <ac:chgData name="Maria Laura Guerrero Balarezo" userId="13c24360-2263-4a2e-8a7a-f6c34b55520f" providerId="ADAL" clId="{224CFCE7-29B3-4DDD-BB73-492CEDBCC990}" dt="2023-03-27T04:13:35.939" v="191" actId="1076"/>
          <ac:spMkLst>
            <pc:docMk/>
            <pc:sldMk cId="2740671773" sldId="293"/>
            <ac:spMk id="13" creationId="{1323E3D4-6EA3-0A9B-94C5-5FEB018929B8}"/>
          </ac:spMkLst>
        </pc:spChg>
        <pc:spChg chg="add mod">
          <ac:chgData name="Maria Laura Guerrero Balarezo" userId="13c24360-2263-4a2e-8a7a-f6c34b55520f" providerId="ADAL" clId="{224CFCE7-29B3-4DDD-BB73-492CEDBCC990}" dt="2023-03-27T04:13:12.175" v="187" actId="1036"/>
          <ac:spMkLst>
            <pc:docMk/>
            <pc:sldMk cId="2740671773" sldId="293"/>
            <ac:spMk id="15" creationId="{4CA71788-3894-1851-E2EC-44120C6A3CDB}"/>
          </ac:spMkLst>
        </pc:spChg>
        <pc:spChg chg="add mod">
          <ac:chgData name="Maria Laura Guerrero Balarezo" userId="13c24360-2263-4a2e-8a7a-f6c34b55520f" providerId="ADAL" clId="{224CFCE7-29B3-4DDD-BB73-492CEDBCC990}" dt="2023-03-27T04:13:12.175" v="187" actId="1036"/>
          <ac:spMkLst>
            <pc:docMk/>
            <pc:sldMk cId="2740671773" sldId="293"/>
            <ac:spMk id="16" creationId="{92B5983D-C832-4CAA-1EB6-7103AFEAD147}"/>
          </ac:spMkLst>
        </pc:spChg>
        <pc:spChg chg="add mod">
          <ac:chgData name="Maria Laura Guerrero Balarezo" userId="13c24360-2263-4a2e-8a7a-f6c34b55520f" providerId="ADAL" clId="{224CFCE7-29B3-4DDD-BB73-492CEDBCC990}" dt="2023-03-27T04:14:05.136" v="296" actId="1036"/>
          <ac:spMkLst>
            <pc:docMk/>
            <pc:sldMk cId="2740671773" sldId="293"/>
            <ac:spMk id="24" creationId="{A43D1BE2-7919-2457-26DC-925FA85094C0}"/>
          </ac:spMkLst>
        </pc:spChg>
        <pc:spChg chg="add mod">
          <ac:chgData name="Maria Laura Guerrero Balarezo" userId="13c24360-2263-4a2e-8a7a-f6c34b55520f" providerId="ADAL" clId="{224CFCE7-29B3-4DDD-BB73-492CEDBCC990}" dt="2023-03-27T04:14:05.136" v="296" actId="1036"/>
          <ac:spMkLst>
            <pc:docMk/>
            <pc:sldMk cId="2740671773" sldId="293"/>
            <ac:spMk id="25" creationId="{1C85C5AF-A767-1C63-A758-AD08026DFD0D}"/>
          </ac:spMkLst>
        </pc:spChg>
        <pc:spChg chg="add mod">
          <ac:chgData name="Maria Laura Guerrero Balarezo" userId="13c24360-2263-4a2e-8a7a-f6c34b55520f" providerId="ADAL" clId="{224CFCE7-29B3-4DDD-BB73-492CEDBCC990}" dt="2023-03-27T04:14:05.136" v="296" actId="1036"/>
          <ac:spMkLst>
            <pc:docMk/>
            <pc:sldMk cId="2740671773" sldId="293"/>
            <ac:spMk id="26" creationId="{5788F888-721E-9DC8-320B-3B0168324531}"/>
          </ac:spMkLst>
        </pc:spChg>
        <pc:cxnChg chg="add mod">
          <ac:chgData name="Maria Laura Guerrero Balarezo" userId="13c24360-2263-4a2e-8a7a-f6c34b55520f" providerId="ADAL" clId="{224CFCE7-29B3-4DDD-BB73-492CEDBCC990}" dt="2023-03-27T04:13:30.795" v="190" actId="14100"/>
          <ac:cxnSpMkLst>
            <pc:docMk/>
            <pc:sldMk cId="2740671773" sldId="293"/>
            <ac:cxnSpMk id="2" creationId="{246CE80E-A0E1-64EA-393C-CFD6461C807E}"/>
          </ac:cxnSpMkLst>
        </pc:cxnChg>
        <pc:cxnChg chg="add mod">
          <ac:chgData name="Maria Laura Guerrero Balarezo" userId="13c24360-2263-4a2e-8a7a-f6c34b55520f" providerId="ADAL" clId="{224CFCE7-29B3-4DDD-BB73-492CEDBCC990}" dt="2023-03-27T04:13:19.640" v="188" actId="14100"/>
          <ac:cxnSpMkLst>
            <pc:docMk/>
            <pc:sldMk cId="2740671773" sldId="293"/>
            <ac:cxnSpMk id="5" creationId="{820B784A-3D85-2904-22FD-ABDCB721D4C1}"/>
          </ac:cxnSpMkLst>
        </pc:cxnChg>
        <pc:cxnChg chg="add mod">
          <ac:chgData name="Maria Laura Guerrero Balarezo" userId="13c24360-2263-4a2e-8a7a-f6c34b55520f" providerId="ADAL" clId="{224CFCE7-29B3-4DDD-BB73-492CEDBCC990}" dt="2023-03-27T04:13:12.175" v="187" actId="1036"/>
          <ac:cxnSpMkLst>
            <pc:docMk/>
            <pc:sldMk cId="2740671773" sldId="293"/>
            <ac:cxnSpMk id="9" creationId="{CEEDCD01-281C-831B-BA9B-1BA15177CB3C}"/>
          </ac:cxnSpMkLst>
        </pc:cxnChg>
        <pc:cxnChg chg="add mod">
          <ac:chgData name="Maria Laura Guerrero Balarezo" userId="13c24360-2263-4a2e-8a7a-f6c34b55520f" providerId="ADAL" clId="{224CFCE7-29B3-4DDD-BB73-492CEDBCC990}" dt="2023-03-27T04:14:24.603" v="299" actId="14100"/>
          <ac:cxnSpMkLst>
            <pc:docMk/>
            <pc:sldMk cId="2740671773" sldId="293"/>
            <ac:cxnSpMk id="21" creationId="{B65CD486-B06F-F764-5207-8B8092D1A120}"/>
          </ac:cxnSpMkLst>
        </pc:cxnChg>
        <pc:cxnChg chg="add mod">
          <ac:chgData name="Maria Laura Guerrero Balarezo" userId="13c24360-2263-4a2e-8a7a-f6c34b55520f" providerId="ADAL" clId="{224CFCE7-29B3-4DDD-BB73-492CEDBCC990}" dt="2023-03-27T04:14:16.189" v="297" actId="14100"/>
          <ac:cxnSpMkLst>
            <pc:docMk/>
            <pc:sldMk cId="2740671773" sldId="293"/>
            <ac:cxnSpMk id="22" creationId="{232D6CC4-B5C4-8273-3B04-165B27392ACE}"/>
          </ac:cxnSpMkLst>
        </pc:cxnChg>
        <pc:cxnChg chg="add mod">
          <ac:chgData name="Maria Laura Guerrero Balarezo" userId="13c24360-2263-4a2e-8a7a-f6c34b55520f" providerId="ADAL" clId="{224CFCE7-29B3-4DDD-BB73-492CEDBCC990}" dt="2023-03-27T04:14:20.264" v="298" actId="14100"/>
          <ac:cxnSpMkLst>
            <pc:docMk/>
            <pc:sldMk cId="2740671773" sldId="293"/>
            <ac:cxnSpMk id="23" creationId="{4ED137B8-F1E8-18AD-9B6E-1B57036E686C}"/>
          </ac:cxnSpMkLst>
        </pc:cxnChg>
      </pc:sldChg>
      <pc:sldChg chg="addSp modSp mod">
        <pc:chgData name="Maria Laura Guerrero Balarezo" userId="13c24360-2263-4a2e-8a7a-f6c34b55520f" providerId="ADAL" clId="{224CFCE7-29B3-4DDD-BB73-492CEDBCC990}" dt="2023-03-27T04:12:37.686" v="106" actId="20577"/>
        <pc:sldMkLst>
          <pc:docMk/>
          <pc:sldMk cId="575782651" sldId="306"/>
        </pc:sldMkLst>
        <pc:spChg chg="add mod">
          <ac:chgData name="Maria Laura Guerrero Balarezo" userId="13c24360-2263-4a2e-8a7a-f6c34b55520f" providerId="ADAL" clId="{224CFCE7-29B3-4DDD-BB73-492CEDBCC990}" dt="2023-03-27T04:11:59.185" v="20" actId="404"/>
          <ac:spMkLst>
            <pc:docMk/>
            <pc:sldMk cId="575782651" sldId="306"/>
            <ac:spMk id="16" creationId="{B960C4AD-6894-4C65-7D72-C20E86371BAB}"/>
          </ac:spMkLst>
        </pc:spChg>
        <pc:spChg chg="add mod">
          <ac:chgData name="Maria Laura Guerrero Balarezo" userId="13c24360-2263-4a2e-8a7a-f6c34b55520f" providerId="ADAL" clId="{224CFCE7-29B3-4DDD-BB73-492CEDBCC990}" dt="2023-03-27T04:12:16.627" v="39" actId="20577"/>
          <ac:spMkLst>
            <pc:docMk/>
            <pc:sldMk cId="575782651" sldId="306"/>
            <ac:spMk id="18" creationId="{596A613E-A893-F950-89E4-E72BA4876F19}"/>
          </ac:spMkLst>
        </pc:spChg>
        <pc:spChg chg="add mod">
          <ac:chgData name="Maria Laura Guerrero Balarezo" userId="13c24360-2263-4a2e-8a7a-f6c34b55520f" providerId="ADAL" clId="{224CFCE7-29B3-4DDD-BB73-492CEDBCC990}" dt="2023-03-27T04:12:37.686" v="106" actId="20577"/>
          <ac:spMkLst>
            <pc:docMk/>
            <pc:sldMk cId="575782651" sldId="306"/>
            <ac:spMk id="19" creationId="{98B1E69C-2B82-D77B-92A1-50F0763FAED3}"/>
          </ac:spMkLst>
        </pc:spChg>
        <pc:picChg chg="mod">
          <ac:chgData name="Maria Laura Guerrero Balarezo" userId="13c24360-2263-4a2e-8a7a-f6c34b55520f" providerId="ADAL" clId="{224CFCE7-29B3-4DDD-BB73-492CEDBCC990}" dt="2023-03-27T04:12:06.752" v="25" actId="1076"/>
          <ac:picMkLst>
            <pc:docMk/>
            <pc:sldMk cId="575782651" sldId="306"/>
            <ac:picMk id="2" creationId="{3BF300C1-E84B-BB7A-393F-C91BE7821B08}"/>
          </ac:picMkLst>
        </pc:picChg>
        <pc:cxnChg chg="add">
          <ac:chgData name="Maria Laura Guerrero Balarezo" userId="13c24360-2263-4a2e-8a7a-f6c34b55520f" providerId="ADAL" clId="{224CFCE7-29B3-4DDD-BB73-492CEDBCC990}" dt="2023-03-27T04:11:07.368" v="0" actId="11529"/>
          <ac:cxnSpMkLst>
            <pc:docMk/>
            <pc:sldMk cId="575782651" sldId="306"/>
            <ac:cxnSpMk id="6" creationId="{947AE661-72A2-C7A6-507A-42CE2B87F548}"/>
          </ac:cxnSpMkLst>
        </pc:cxnChg>
        <pc:cxnChg chg="add">
          <ac:chgData name="Maria Laura Guerrero Balarezo" userId="13c24360-2263-4a2e-8a7a-f6c34b55520f" providerId="ADAL" clId="{224CFCE7-29B3-4DDD-BB73-492CEDBCC990}" dt="2023-03-27T04:11:14.606" v="1" actId="11529"/>
          <ac:cxnSpMkLst>
            <pc:docMk/>
            <pc:sldMk cId="575782651" sldId="306"/>
            <ac:cxnSpMk id="13" creationId="{B9823E59-A79A-75CD-5C41-F7FD6FB21A73}"/>
          </ac:cxnSpMkLst>
        </pc:cxnChg>
        <pc:cxnChg chg="add">
          <ac:chgData name="Maria Laura Guerrero Balarezo" userId="13c24360-2263-4a2e-8a7a-f6c34b55520f" providerId="ADAL" clId="{224CFCE7-29B3-4DDD-BB73-492CEDBCC990}" dt="2023-03-27T04:11:21.409" v="2" actId="11529"/>
          <ac:cxnSpMkLst>
            <pc:docMk/>
            <pc:sldMk cId="575782651" sldId="306"/>
            <ac:cxnSpMk id="15" creationId="{501DC741-C33A-E0F7-856E-B414CB08AFB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4FC2A-4168-CD20-112D-2381E8946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AF9D2E-792B-49AB-4160-18FB9190B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F85F9-D04A-4C32-2326-779C72E2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354F22-6FD7-7470-11CF-659EBDCD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A24432-B8D2-1CF4-46E5-F561220E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1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25F53-F456-E578-DDC1-4AA552AD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A2AB78-CBC5-623B-FBC6-9223EE45D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7D8F0C-B422-938B-A860-28C6361F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095FFC-B1B2-614E-AA49-5879C79A8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4B8F64-EDEC-4D43-3ED8-25AB0D9C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4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A2A427-76CF-8800-9919-D9D5732A9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775848-A9BB-F33F-EF47-EE5286596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C5FE94-08A1-DF03-D1A6-92045BDE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027AA3-EF40-FFFA-9550-4361C0B4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927030-662D-C1B9-6628-03F8818D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2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432FE-3358-3ED9-131E-62E1B992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5F286D-4C0B-CCA6-C2EA-314E85BAF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3DA4C-11E6-5E3A-B2B2-7BA0D8AC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29C6-96FF-86A1-73C1-809B44E3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E8E1A-67B3-B514-262C-0887D06B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4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ADA94-6A94-B669-0454-AF903708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7871BC-B311-FEF2-4085-050AF27E3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995477-E55F-ED51-3491-A3DD53C2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BF7AA0-F90D-A9C7-C4BB-46361CE7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A4023F-3E09-744D-51BD-CFC7A8AE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57D56-D77C-46F1-7EE7-28A73485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C30887-CF1E-F69C-65E0-487A2E3BA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D87522-D089-6BE4-3FC8-EEAB6FDA9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F1EC3F-EB5D-1B48-68E4-1116B812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AB9CA0-D530-64E5-0AD9-D575DEF7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D79937-62C3-6594-6B0F-2C171FFE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E2714-9B6A-26BF-1BDE-CAEF8D5B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269ACF-B649-572D-062C-1AECC0058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28F060-8E96-3782-5C96-526E50110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55A2CC-0067-DE4C-1A9A-F8916E0C8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48E43A-669D-2FDE-66CB-353D06011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82527F-BA1F-2B7C-2C6D-759B5023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761C727-B564-CAE9-42F2-C9A089DD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BAA6B0-D07D-B530-33CB-954668A2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2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D684A-35C9-1516-F983-620F5AD7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A4A261-BEFB-2E30-909B-6629EF0D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E4B47F-D9E1-F8CE-0E33-D97F2C51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AC2668-B96D-27ED-F7C6-82925EB3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2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57CBE3-F384-5F62-BCB2-AA6A12A7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EE3C07-2208-EA26-6101-C462C558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52A8B8-39B7-82F5-7218-70073D3D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8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8EA40-0395-648C-1A7A-DE3D975F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8A0E20-5A71-F00C-5668-9EEE0A33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FA29B7-071F-7E71-FDAF-690075E3A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8F701A-F480-942C-31E3-210253A1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F81EFF-621B-1EFB-C823-C6FCFDF6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EDB0A-6F88-87EB-9B5E-7CED24FF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70AAD-CA48-50B1-5D78-AEB0D189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3E4D5-48F2-3608-CB12-D6E2CBB6B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C92B17-35EA-4500-3707-80855FC17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41864A-EFEC-B81C-5B2F-CB562A6B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6F1E67-CE1E-B407-B878-38C882FF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A8314A-9673-35FB-3A8F-DDA92B3D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E76E79-0053-DCE8-4CA1-0F27C61A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B32C01-8929-B45D-ED5A-F6B71C41C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5EF377-E077-3E21-3708-340EA9168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6D284-6E87-4638-8A28-1F28E367FA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6DF49-2DBE-E475-8FA3-95D8AF555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DFEBFC-1B95-0E64-4B00-B2FD7E5BA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402BA-4969-437B-AAC3-2B89620287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974FF-0D5A-33DB-3DC4-E92F5DA06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660" y="1122363"/>
            <a:ext cx="11244106" cy="4144962"/>
          </a:xfrm>
        </p:spPr>
        <p:txBody>
          <a:bodyPr>
            <a:normAutofit/>
          </a:bodyPr>
          <a:lstStyle/>
          <a:p>
            <a:pPr algn="r"/>
            <a:r>
              <a:rPr lang="es-EC" sz="3600" dirty="0" err="1">
                <a:latin typeface="Bell Gothic Std Black" panose="020B0706020202040204" pitchFamily="34" charset="0"/>
              </a:rPr>
              <a:t>Developing</a:t>
            </a:r>
            <a:r>
              <a:rPr lang="es-EC" sz="3600" dirty="0">
                <a:latin typeface="Bell Gothic Std Black" panose="020B0706020202040204" pitchFamily="34" charset="0"/>
              </a:rPr>
              <a:t> a </a:t>
            </a:r>
            <a:r>
              <a:rPr lang="es-EC" sz="3600" dirty="0" err="1">
                <a:latin typeface="Bell Gothic Std Black" panose="020B0706020202040204" pitchFamily="34" charset="0"/>
              </a:rPr>
              <a:t>Transport-Related</a:t>
            </a:r>
            <a:r>
              <a:rPr lang="es-EC" sz="3600" dirty="0">
                <a:latin typeface="Bell Gothic Std Black" panose="020B0706020202040204" pitchFamily="34" charset="0"/>
              </a:rPr>
              <a:t> Social </a:t>
            </a:r>
            <a:r>
              <a:rPr lang="es-EC" sz="3600" dirty="0" err="1">
                <a:latin typeface="Bell Gothic Std Black" panose="020B0706020202040204" pitchFamily="34" charset="0"/>
              </a:rPr>
              <a:t>Exclusion</a:t>
            </a:r>
            <a:r>
              <a:rPr lang="es-EC" sz="3600" dirty="0">
                <a:latin typeface="Bell Gothic Std Black" panose="020B0706020202040204" pitchFamily="34" charset="0"/>
              </a:rPr>
              <a:t> </a:t>
            </a:r>
            <a:r>
              <a:rPr lang="es-EC" sz="3600" dirty="0" err="1">
                <a:latin typeface="Bell Gothic Std Black" panose="020B0706020202040204" pitchFamily="34" charset="0"/>
              </a:rPr>
              <a:t>Index</a:t>
            </a:r>
            <a:r>
              <a:rPr lang="es-EC" sz="3600" dirty="0">
                <a:latin typeface="Bell Gothic Std Black" panose="020B0706020202040204" pitchFamily="34" charset="0"/>
              </a:rPr>
              <a:t> </a:t>
            </a:r>
            <a:r>
              <a:rPr lang="es-EC" sz="3600" dirty="0" err="1">
                <a:latin typeface="Bell Gothic Std Black" panose="020B0706020202040204" pitchFamily="34" charset="0"/>
              </a:rPr>
              <a:t>for</a:t>
            </a:r>
            <a:r>
              <a:rPr lang="es-EC" sz="3600" dirty="0">
                <a:latin typeface="Bell Gothic Std Black" panose="020B0706020202040204" pitchFamily="34" charset="0"/>
              </a:rPr>
              <a:t> </a:t>
            </a:r>
            <a:r>
              <a:rPr lang="es-EC" sz="3600" dirty="0" err="1">
                <a:latin typeface="Bell Gothic Std Black" panose="020B0706020202040204" pitchFamily="34" charset="0"/>
              </a:rPr>
              <a:t>Canada</a:t>
            </a:r>
            <a:br>
              <a:rPr lang="es-EC" sz="3600" dirty="0">
                <a:latin typeface="Bell Gothic Std Black" panose="020B0706020202040204" pitchFamily="34" charset="0"/>
              </a:rPr>
            </a:br>
            <a:br>
              <a:rPr lang="es-EC" sz="3600" dirty="0">
                <a:latin typeface="Bell Gothic Std Black" panose="020B0706020202040204" pitchFamily="34" charset="0"/>
              </a:rPr>
            </a:br>
            <a:r>
              <a:rPr lang="es-EC" sz="2000" dirty="0">
                <a:latin typeface="Bell Gothic Std Light" panose="020B0506020203020204" pitchFamily="34" charset="0"/>
              </a:rPr>
              <a:t>Maria Laura Guerrero Balarezo </a:t>
            </a:r>
            <a:r>
              <a:rPr lang="es-EC" sz="1400" dirty="0" err="1">
                <a:latin typeface="Bell Gothic Std Light" panose="020B0506020203020204" pitchFamily="34" charset="0"/>
              </a:rPr>
              <a:t>Polytechnique</a:t>
            </a:r>
            <a:r>
              <a:rPr lang="es-EC" sz="1400" dirty="0">
                <a:latin typeface="Bell Gothic Std Light" panose="020B0506020203020204" pitchFamily="34" charset="0"/>
              </a:rPr>
              <a:t> </a:t>
            </a:r>
            <a:r>
              <a:rPr lang="es-EC" sz="1400" dirty="0" err="1">
                <a:latin typeface="Bell Gothic Std Light" panose="020B0506020203020204" pitchFamily="34" charset="0"/>
              </a:rPr>
              <a:t>Montréal</a:t>
            </a:r>
            <a:r>
              <a:rPr lang="es-EC" sz="1400" dirty="0">
                <a:latin typeface="Bell Gothic Std Light" panose="020B0506020203020204" pitchFamily="34" charset="0"/>
              </a:rPr>
              <a:t>-CIRRELT</a:t>
            </a:r>
            <a:br>
              <a:rPr lang="es-EC" sz="2000" dirty="0">
                <a:latin typeface="Bell Gothic Std Light" panose="020B0506020203020204" pitchFamily="34" charset="0"/>
              </a:rPr>
            </a:br>
            <a:r>
              <a:rPr lang="es-EC" sz="2000" dirty="0" err="1">
                <a:latin typeface="Bell Gothic Std Light" panose="020B0506020203020204" pitchFamily="34" charset="0"/>
              </a:rPr>
              <a:t>Genevieve</a:t>
            </a:r>
            <a:r>
              <a:rPr lang="es-EC" sz="2000" dirty="0">
                <a:latin typeface="Bell Gothic Std Light" panose="020B0506020203020204" pitchFamily="34" charset="0"/>
              </a:rPr>
              <a:t> </a:t>
            </a:r>
            <a:r>
              <a:rPr lang="es-EC" sz="2000" dirty="0" err="1">
                <a:latin typeface="Bell Gothic Std Light" panose="020B0506020203020204" pitchFamily="34" charset="0"/>
              </a:rPr>
              <a:t>Boisjoly</a:t>
            </a:r>
            <a:r>
              <a:rPr lang="es-EC" sz="2000" dirty="0">
                <a:latin typeface="Bell Gothic Std Light" panose="020B0506020203020204" pitchFamily="34" charset="0"/>
              </a:rPr>
              <a:t> </a:t>
            </a:r>
            <a:r>
              <a:rPr lang="es-EC" sz="1400" dirty="0" err="1">
                <a:latin typeface="Bell Gothic Std Light" panose="020B0506020203020204" pitchFamily="34" charset="0"/>
              </a:rPr>
              <a:t>Polytechnique</a:t>
            </a:r>
            <a:r>
              <a:rPr lang="es-EC" sz="1400" dirty="0">
                <a:latin typeface="Bell Gothic Std Light" panose="020B0506020203020204" pitchFamily="34" charset="0"/>
              </a:rPr>
              <a:t> </a:t>
            </a:r>
            <a:r>
              <a:rPr lang="es-EC" sz="1400" dirty="0" err="1">
                <a:latin typeface="Bell Gothic Std Light" panose="020B0506020203020204" pitchFamily="34" charset="0"/>
              </a:rPr>
              <a:t>Montréal</a:t>
            </a:r>
            <a:r>
              <a:rPr lang="es-EC" sz="1400" dirty="0">
                <a:latin typeface="Bell Gothic Std Light" panose="020B0506020203020204" pitchFamily="34" charset="0"/>
              </a:rPr>
              <a:t>-CIRRELT</a:t>
            </a:r>
            <a:br>
              <a:rPr lang="es-EC" sz="2000" dirty="0">
                <a:latin typeface="Bell Gothic Std Light" panose="020B0506020203020204" pitchFamily="34" charset="0"/>
              </a:rPr>
            </a:br>
            <a:r>
              <a:rPr lang="es-EC" sz="2000" dirty="0">
                <a:latin typeface="Bell Gothic Std Light" panose="020B0506020203020204" pitchFamily="34" charset="0"/>
              </a:rPr>
              <a:t>Martin </a:t>
            </a:r>
            <a:r>
              <a:rPr lang="es-EC" sz="2000" dirty="0" err="1">
                <a:latin typeface="Bell Gothic Std Light" panose="020B0506020203020204" pitchFamily="34" charset="0"/>
              </a:rPr>
              <a:t>Trépanier</a:t>
            </a:r>
            <a:r>
              <a:rPr lang="es-EC" sz="2000" dirty="0">
                <a:latin typeface="Bell Gothic Std Light" panose="020B0506020203020204" pitchFamily="34" charset="0"/>
              </a:rPr>
              <a:t> </a:t>
            </a:r>
            <a:r>
              <a:rPr lang="es-EC" sz="1400" dirty="0" err="1">
                <a:latin typeface="Bell Gothic Std Light" panose="020B0506020203020204" pitchFamily="34" charset="0"/>
              </a:rPr>
              <a:t>Polytechnique</a:t>
            </a:r>
            <a:r>
              <a:rPr lang="es-EC" sz="1400" dirty="0">
                <a:latin typeface="Bell Gothic Std Light" panose="020B0506020203020204" pitchFamily="34" charset="0"/>
              </a:rPr>
              <a:t> </a:t>
            </a:r>
            <a:r>
              <a:rPr lang="es-EC" sz="1400" dirty="0" err="1">
                <a:latin typeface="Bell Gothic Std Light" panose="020B0506020203020204" pitchFamily="34" charset="0"/>
              </a:rPr>
              <a:t>Montréal</a:t>
            </a:r>
            <a:r>
              <a:rPr lang="es-EC" sz="1400" dirty="0">
                <a:latin typeface="Bell Gothic Std Light" panose="020B0506020203020204" pitchFamily="34" charset="0"/>
              </a:rPr>
              <a:t>-CIRRELT</a:t>
            </a:r>
            <a:endParaRPr lang="en-US" sz="1400" dirty="0">
              <a:latin typeface="Bell Gothic Std Light" panose="020B0506020203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3586A7A-9FE0-B706-00DD-B6B0BEA01438}"/>
              </a:ext>
            </a:extLst>
          </p:cNvPr>
          <p:cNvGrpSpPr/>
          <p:nvPr/>
        </p:nvGrpSpPr>
        <p:grpSpPr>
          <a:xfrm>
            <a:off x="8247580" y="6009473"/>
            <a:ext cx="3211598" cy="531592"/>
            <a:chOff x="8247580" y="6009473"/>
            <a:chExt cx="3211598" cy="531592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A779379-A9CF-ABCF-4129-1BA4705FD27D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0" name="Imagen 9" descr="Texto&#10;&#10;Descripción generada automáticamente">
                <a:extLst>
                  <a:ext uri="{FF2B5EF4-FFF2-40B4-BE49-F238E27FC236}">
                    <a16:creationId xmlns:a16="http://schemas.microsoft.com/office/drawing/2014/main" id="{897D2B33-A612-CCC8-D6F9-AD20CA357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B0D50012-6F69-BD40-6C96-2A4E2AF39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Imagen 8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093593E6-2B0B-7BF0-CCB9-E38F21584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333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02AAD5-D9F5-4F3D-D9E4-A3686641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20" y="476660"/>
            <a:ext cx="9554513" cy="59046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0AA868-EACE-118F-4401-E60C990F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859" y="4866761"/>
            <a:ext cx="4459941" cy="1165435"/>
          </a:xfrm>
        </p:spPr>
        <p:txBody>
          <a:bodyPr>
            <a:normAutofit/>
          </a:bodyPr>
          <a:lstStyle/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1: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 err="1">
                <a:latin typeface="Bell Gothic Std Black" panose="020B0706020202040204" pitchFamily="34" charset="0"/>
              </a:rPr>
              <a:t>Weight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Calibration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9988EB3-91F6-A522-6A82-69E17BE080B4}"/>
              </a:ext>
            </a:extLst>
          </p:cNvPr>
          <p:cNvGrpSpPr/>
          <p:nvPr/>
        </p:nvGrpSpPr>
        <p:grpSpPr>
          <a:xfrm>
            <a:off x="9251400" y="6032196"/>
            <a:ext cx="2102400" cy="349200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46A9459-1E9B-A472-7DD2-2AC3D257CAD3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9" name="Imagen 8" descr="Texto&#10;&#10;Descripción generada automáticamente">
                <a:extLst>
                  <a:ext uri="{FF2B5EF4-FFF2-40B4-BE49-F238E27FC236}">
                    <a16:creationId xmlns:a16="http://schemas.microsoft.com/office/drawing/2014/main" id="{7B2C9E37-FDB1-BA62-448D-6F5061C11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853B659E-AF86-6A8C-4A3C-13694E8093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3533A5EA-BA47-03B4-995C-2EFD72E09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A9916F4-8C3B-6AE4-0BB6-9B00FFA1109B}"/>
              </a:ext>
            </a:extLst>
          </p:cNvPr>
          <p:cNvGrpSpPr/>
          <p:nvPr/>
        </p:nvGrpSpPr>
        <p:grpSpPr>
          <a:xfrm>
            <a:off x="1167314" y="1638962"/>
            <a:ext cx="1157591" cy="4410287"/>
            <a:chOff x="1342417" y="1162301"/>
            <a:chExt cx="1157591" cy="4410287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0EB9FE38-5E1F-1CC1-C27B-C9AB21199E6D}"/>
                </a:ext>
              </a:extLst>
            </p:cNvPr>
            <p:cNvSpPr txBox="1"/>
            <p:nvPr/>
          </p:nvSpPr>
          <p:spPr>
            <a:xfrm>
              <a:off x="1634247" y="3020375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14T/68%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1075FFCF-2B30-58CB-EC88-C70E8E27BFD8}"/>
                </a:ext>
              </a:extLst>
            </p:cNvPr>
            <p:cNvSpPr txBox="1"/>
            <p:nvPr/>
          </p:nvSpPr>
          <p:spPr>
            <a:xfrm>
              <a:off x="1634247" y="3591404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30T/70%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3738867C-9293-B1E4-791C-5F3BF5D48C0D}"/>
                </a:ext>
              </a:extLst>
            </p:cNvPr>
            <p:cNvSpPr txBox="1"/>
            <p:nvPr/>
          </p:nvSpPr>
          <p:spPr>
            <a:xfrm>
              <a:off x="1634247" y="4169725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40T/60%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53E6A185-86F6-78AE-7D64-2FAD0AFF3DFE}"/>
                </a:ext>
              </a:extLst>
            </p:cNvPr>
            <p:cNvSpPr txBox="1"/>
            <p:nvPr/>
          </p:nvSpPr>
          <p:spPr>
            <a:xfrm>
              <a:off x="1634247" y="4748046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60T/40%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0F54C58-B286-A8BC-6317-685C84C302CF}"/>
                </a:ext>
              </a:extLst>
            </p:cNvPr>
            <p:cNvSpPr txBox="1"/>
            <p:nvPr/>
          </p:nvSpPr>
          <p:spPr>
            <a:xfrm>
              <a:off x="1634247" y="5326367"/>
              <a:ext cx="8657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70T/30%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84396F1-3F4A-92DE-4208-EC2E7B566357}"/>
                </a:ext>
              </a:extLst>
            </p:cNvPr>
            <p:cNvSpPr txBox="1"/>
            <p:nvPr/>
          </p:nvSpPr>
          <p:spPr>
            <a:xfrm>
              <a:off x="1634247" y="1162301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50T/50%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7A3D661-6B40-992C-115B-072E640597D8}"/>
                </a:ext>
              </a:extLst>
            </p:cNvPr>
            <p:cNvSpPr txBox="1"/>
            <p:nvPr/>
          </p:nvSpPr>
          <p:spPr>
            <a:xfrm>
              <a:off x="1361872" y="1744268"/>
              <a:ext cx="112840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Median </a:t>
              </a:r>
              <a:r>
                <a:rPr lang="es-EC" sz="1000" dirty="0" err="1">
                  <a:latin typeface="Bell Gothic Std Light" panose="020B0506020203020204" pitchFamily="34" charset="0"/>
                </a:rPr>
                <a:t>Income</a:t>
              </a:r>
              <a:r>
                <a:rPr lang="es-EC" sz="1000" dirty="0">
                  <a:latin typeface="Bell Gothic Std Light" panose="020B0506020203020204" pitchFamily="34" charset="0"/>
                </a:rPr>
                <a:t> 2015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5736AF3-5198-32E5-0842-1757081B8841}"/>
                </a:ext>
              </a:extLst>
            </p:cNvPr>
            <p:cNvSpPr txBox="1"/>
            <p:nvPr/>
          </p:nvSpPr>
          <p:spPr>
            <a:xfrm>
              <a:off x="1342417" y="2382321"/>
              <a:ext cx="112840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Median </a:t>
              </a:r>
              <a:r>
                <a:rPr lang="es-EC" sz="1000" dirty="0" err="1">
                  <a:latin typeface="Bell Gothic Std Light" panose="020B0506020203020204" pitchFamily="34" charset="0"/>
                </a:rPr>
                <a:t>Income</a:t>
              </a:r>
              <a:r>
                <a:rPr lang="es-EC" sz="1000" dirty="0">
                  <a:latin typeface="Bell Gothic Std Light" panose="020B0506020203020204" pitchFamily="34" charset="0"/>
                </a:rPr>
                <a:t> After </a:t>
              </a:r>
              <a:r>
                <a:rPr lang="es-EC" sz="1000" dirty="0" err="1">
                  <a:latin typeface="Bell Gothic Std Light" panose="020B0506020203020204" pitchFamily="34" charset="0"/>
                </a:rPr>
                <a:t>Tax</a:t>
              </a:r>
              <a:r>
                <a:rPr lang="es-EC" sz="1000" dirty="0">
                  <a:latin typeface="Bell Gothic Std Light" panose="020B0506020203020204" pitchFamily="34" charset="0"/>
                </a:rPr>
                <a:t> 2015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5DA3FAC-7D60-29C5-47C2-1E9627803571}"/>
              </a:ext>
            </a:extLst>
          </p:cNvPr>
          <p:cNvGrpSpPr/>
          <p:nvPr/>
        </p:nvGrpSpPr>
        <p:grpSpPr>
          <a:xfrm rot="16200000">
            <a:off x="4208835" y="-1313704"/>
            <a:ext cx="1157593" cy="4410287"/>
            <a:chOff x="1634247" y="1142846"/>
            <a:chExt cx="1157593" cy="4410287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B99E08E-3765-EAFF-9A22-9F5632C299F4}"/>
                </a:ext>
              </a:extLst>
            </p:cNvPr>
            <p:cNvSpPr txBox="1"/>
            <p:nvPr/>
          </p:nvSpPr>
          <p:spPr>
            <a:xfrm>
              <a:off x="1634247" y="3000919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14T/68%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CB09431-7503-41AD-6E22-37C4E844016D}"/>
                </a:ext>
              </a:extLst>
            </p:cNvPr>
            <p:cNvSpPr txBox="1"/>
            <p:nvPr/>
          </p:nvSpPr>
          <p:spPr>
            <a:xfrm>
              <a:off x="1634247" y="3571948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30T/70%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66DEC14F-2054-DB33-CD5D-86E28824099B}"/>
                </a:ext>
              </a:extLst>
            </p:cNvPr>
            <p:cNvSpPr txBox="1"/>
            <p:nvPr/>
          </p:nvSpPr>
          <p:spPr>
            <a:xfrm>
              <a:off x="1634247" y="4150269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40T/60%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D4D89BFF-EA60-1476-82D8-0434B8E64EC4}"/>
                </a:ext>
              </a:extLst>
            </p:cNvPr>
            <p:cNvSpPr txBox="1"/>
            <p:nvPr/>
          </p:nvSpPr>
          <p:spPr>
            <a:xfrm>
              <a:off x="1634247" y="4728590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60T/40%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5F3BC5C-D2C0-CE95-CAEF-86F060A44026}"/>
                </a:ext>
              </a:extLst>
            </p:cNvPr>
            <p:cNvSpPr txBox="1"/>
            <p:nvPr/>
          </p:nvSpPr>
          <p:spPr>
            <a:xfrm>
              <a:off x="1634247" y="5306912"/>
              <a:ext cx="8657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70T/30%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2C699FF-2D67-6EC6-493F-FD081AA26ED1}"/>
                </a:ext>
              </a:extLst>
            </p:cNvPr>
            <p:cNvSpPr txBox="1"/>
            <p:nvPr/>
          </p:nvSpPr>
          <p:spPr>
            <a:xfrm>
              <a:off x="1634247" y="1142846"/>
              <a:ext cx="865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50T/50% S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BC11A362-8547-90BE-8B8E-161244363631}"/>
                </a:ext>
              </a:extLst>
            </p:cNvPr>
            <p:cNvSpPr txBox="1"/>
            <p:nvPr/>
          </p:nvSpPr>
          <p:spPr>
            <a:xfrm>
              <a:off x="1663434" y="1724819"/>
              <a:ext cx="112840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Median </a:t>
              </a:r>
              <a:r>
                <a:rPr lang="es-EC" sz="1000" dirty="0" err="1">
                  <a:latin typeface="Bell Gothic Std Light" panose="020B0506020203020204" pitchFamily="34" charset="0"/>
                </a:rPr>
                <a:t>Income</a:t>
              </a:r>
              <a:r>
                <a:rPr lang="es-EC" sz="1000" dirty="0">
                  <a:latin typeface="Bell Gothic Std Light" panose="020B0506020203020204" pitchFamily="34" charset="0"/>
                </a:rPr>
                <a:t> 2015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E887B21-1683-F2DA-4489-68B276AA1E56}"/>
                </a:ext>
              </a:extLst>
            </p:cNvPr>
            <p:cNvSpPr txBox="1"/>
            <p:nvPr/>
          </p:nvSpPr>
          <p:spPr>
            <a:xfrm>
              <a:off x="1643979" y="2362866"/>
              <a:ext cx="112840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latin typeface="Bell Gothic Std Light" panose="020B0506020203020204" pitchFamily="34" charset="0"/>
                </a:rPr>
                <a:t>Median </a:t>
              </a:r>
              <a:r>
                <a:rPr lang="es-EC" sz="1000" dirty="0" err="1">
                  <a:latin typeface="Bell Gothic Std Light" panose="020B0506020203020204" pitchFamily="34" charset="0"/>
                </a:rPr>
                <a:t>Income</a:t>
              </a:r>
              <a:r>
                <a:rPr lang="es-EC" sz="1000" dirty="0">
                  <a:latin typeface="Bell Gothic Std Light" panose="020B0506020203020204" pitchFamily="34" charset="0"/>
                </a:rPr>
                <a:t> After </a:t>
              </a:r>
              <a:r>
                <a:rPr lang="es-EC" sz="1000" dirty="0" err="1">
                  <a:latin typeface="Bell Gothic Std Light" panose="020B0506020203020204" pitchFamily="34" charset="0"/>
                </a:rPr>
                <a:t>Tax</a:t>
              </a:r>
              <a:r>
                <a:rPr lang="es-EC" sz="1000" dirty="0">
                  <a:latin typeface="Bell Gothic Std Light" panose="020B0506020203020204" pitchFamily="34" charset="0"/>
                </a:rPr>
                <a:t> 2015</a:t>
              </a:r>
              <a:endParaRPr lang="en-US" sz="1000" dirty="0">
                <a:latin typeface="Bell Gothic Std Light" panose="020B0506020203020204" pitchFamily="34" charset="0"/>
              </a:endParaRPr>
            </a:p>
          </p:txBody>
        </p:sp>
      </p:grp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7832BA0-7352-CC81-49CA-3C42EDA73FFA}"/>
              </a:ext>
            </a:extLst>
          </p:cNvPr>
          <p:cNvSpPr/>
          <p:nvPr/>
        </p:nvSpPr>
        <p:spPr>
          <a:xfrm>
            <a:off x="2986392" y="474825"/>
            <a:ext cx="1196500" cy="590468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F0D1B65-B2DB-50DC-EB33-2C77605EA8CD}"/>
              </a:ext>
            </a:extLst>
          </p:cNvPr>
          <p:cNvSpPr/>
          <p:nvPr/>
        </p:nvSpPr>
        <p:spPr>
          <a:xfrm>
            <a:off x="2986392" y="3259092"/>
            <a:ext cx="1196500" cy="612517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7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16" descr="Mapa&#10;&#10;Descripción generada automáticamente">
            <a:extLst>
              <a:ext uri="{FF2B5EF4-FFF2-40B4-BE49-F238E27FC236}">
                <a16:creationId xmlns:a16="http://schemas.microsoft.com/office/drawing/2014/main" id="{1743C186-E9DB-B90D-D712-2993CB93F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26"/>
            <a:ext cx="9722627" cy="6875425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6882D6-2F90-FE98-ED79-6BC7B47D7909}"/>
              </a:ext>
            </a:extLst>
          </p:cNvPr>
          <p:cNvSpPr txBox="1"/>
          <p:nvPr/>
        </p:nvSpPr>
        <p:spPr>
          <a:xfrm>
            <a:off x="4143710" y="2822740"/>
            <a:ext cx="2362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50% 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s-EC" sz="1600" dirty="0">
              <a:latin typeface="Bell Gothic Std Light" panose="020B0506020203020204" pitchFamily="34" charset="0"/>
            </a:endParaRPr>
          </a:p>
          <a:p>
            <a:r>
              <a:rPr lang="es-EC" sz="1600" dirty="0">
                <a:latin typeface="Bell Gothic Std Light" panose="020B0506020203020204" pitchFamily="34" charset="0"/>
              </a:rPr>
              <a:t>50% </a:t>
            </a:r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F2E0CB-5451-4491-E9CF-AF24239A3420}"/>
              </a:ext>
            </a:extLst>
          </p:cNvPr>
          <p:cNvSpPr txBox="1"/>
          <p:nvPr/>
        </p:nvSpPr>
        <p:spPr>
          <a:xfrm>
            <a:off x="4135846" y="5654389"/>
            <a:ext cx="2362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86% 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s-EC" sz="1600" dirty="0">
              <a:latin typeface="Bell Gothic Std Light" panose="020B0506020203020204" pitchFamily="34" charset="0"/>
            </a:endParaRPr>
          </a:p>
          <a:p>
            <a:r>
              <a:rPr lang="es-EC" sz="1600" dirty="0">
                <a:latin typeface="Bell Gothic Std Light" panose="020B0506020203020204" pitchFamily="34" charset="0"/>
              </a:rPr>
              <a:t>14% </a:t>
            </a:r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1BBAAF1-D608-8819-0C0E-C90C0C85C624}"/>
              </a:ext>
            </a:extLst>
          </p:cNvPr>
          <p:cNvGrpSpPr/>
          <p:nvPr/>
        </p:nvGrpSpPr>
        <p:grpSpPr>
          <a:xfrm>
            <a:off x="9251400" y="6032196"/>
            <a:ext cx="2102400" cy="349200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7B8E2DB-53BD-5D60-17E7-78863D3962AD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0" name="Imagen 9" descr="Texto&#10;&#10;Descripción generada automáticamente">
                <a:extLst>
                  <a:ext uri="{FF2B5EF4-FFF2-40B4-BE49-F238E27FC236}">
                    <a16:creationId xmlns:a16="http://schemas.microsoft.com/office/drawing/2014/main" id="{14610E9F-70BF-EE08-C47A-422E9F196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C404E88B-C26E-B097-576F-4823EE4243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1A28ABB9-C952-277A-7D5D-650C9ED7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88C6A32E-5F76-5315-AC30-4E550825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B1506C5-7FD3-B2AF-8784-AE525DF5097E}"/>
              </a:ext>
            </a:extLst>
          </p:cNvPr>
          <p:cNvSpPr txBox="1">
            <a:spLocks/>
          </p:cNvSpPr>
          <p:nvPr/>
        </p:nvSpPr>
        <p:spPr>
          <a:xfrm>
            <a:off x="6893859" y="4866761"/>
            <a:ext cx="4459941" cy="1165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1: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 err="1">
                <a:latin typeface="Bell Gothic Std Black" panose="020B0706020202040204" pitchFamily="34" charset="0"/>
              </a:rPr>
              <a:t>Weight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Calibration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B063A02-265A-6C3C-E604-9F498EF2C985}"/>
              </a:ext>
            </a:extLst>
          </p:cNvPr>
          <p:cNvCxnSpPr>
            <a:cxnSpLocks/>
          </p:cNvCxnSpPr>
          <p:nvPr/>
        </p:nvCxnSpPr>
        <p:spPr>
          <a:xfrm>
            <a:off x="262647" y="3521413"/>
            <a:ext cx="623609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246CE80E-A0E1-64EA-393C-CFD6461C807E}"/>
              </a:ext>
            </a:extLst>
          </p:cNvPr>
          <p:cNvCxnSpPr>
            <a:cxnSpLocks/>
          </p:cNvCxnSpPr>
          <p:nvPr/>
        </p:nvCxnSpPr>
        <p:spPr>
          <a:xfrm>
            <a:off x="1552367" y="3239314"/>
            <a:ext cx="6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20B784A-3D85-2904-22FD-ABDCB721D4C1}"/>
              </a:ext>
            </a:extLst>
          </p:cNvPr>
          <p:cNvCxnSpPr>
            <a:cxnSpLocks/>
          </p:cNvCxnSpPr>
          <p:nvPr/>
        </p:nvCxnSpPr>
        <p:spPr>
          <a:xfrm>
            <a:off x="3677055" y="1186774"/>
            <a:ext cx="175100" cy="1118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EEDCD01-281C-831B-BA9B-1BA15177CB3C}"/>
              </a:ext>
            </a:extLst>
          </p:cNvPr>
          <p:cNvCxnSpPr/>
          <p:nvPr/>
        </p:nvCxnSpPr>
        <p:spPr>
          <a:xfrm>
            <a:off x="4909227" y="680940"/>
            <a:ext cx="0" cy="152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23E3D4-6EA3-0A9B-94C5-5FEB018929B8}"/>
              </a:ext>
            </a:extLst>
          </p:cNvPr>
          <p:cNvSpPr txBox="1"/>
          <p:nvPr/>
        </p:nvSpPr>
        <p:spPr>
          <a:xfrm>
            <a:off x="2301378" y="3108509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latin typeface="Bell Gothic Std Light" panose="020B0506020203020204" pitchFamily="34" charset="0"/>
              </a:rPr>
              <a:t>Toronto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CA71788-3894-1851-E2EC-44120C6A3CDB}"/>
              </a:ext>
            </a:extLst>
          </p:cNvPr>
          <p:cNvSpPr txBox="1"/>
          <p:nvPr/>
        </p:nvSpPr>
        <p:spPr>
          <a:xfrm>
            <a:off x="3579779" y="2353276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latin typeface="Bell Gothic Std Light" panose="020B0506020203020204" pitchFamily="34" charset="0"/>
              </a:rPr>
              <a:t>Ottawa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2B5983D-C832-4CAA-1EB6-7103AFEAD147}"/>
              </a:ext>
            </a:extLst>
          </p:cNvPr>
          <p:cNvSpPr txBox="1"/>
          <p:nvPr/>
        </p:nvSpPr>
        <p:spPr>
          <a:xfrm>
            <a:off x="4636850" y="2272206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 err="1">
                <a:latin typeface="Bell Gothic Std Light" panose="020B0506020203020204" pitchFamily="34" charset="0"/>
              </a:rPr>
              <a:t>Montréal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B65CD486-B06F-F764-5207-8B8092D1A120}"/>
              </a:ext>
            </a:extLst>
          </p:cNvPr>
          <p:cNvCxnSpPr>
            <a:cxnSpLocks/>
          </p:cNvCxnSpPr>
          <p:nvPr/>
        </p:nvCxnSpPr>
        <p:spPr>
          <a:xfrm>
            <a:off x="1663430" y="6368380"/>
            <a:ext cx="580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32D6CC4-B5C4-8273-3B04-165B27392ACE}"/>
              </a:ext>
            </a:extLst>
          </p:cNvPr>
          <p:cNvCxnSpPr>
            <a:cxnSpLocks/>
          </p:cNvCxnSpPr>
          <p:nvPr/>
        </p:nvCxnSpPr>
        <p:spPr>
          <a:xfrm>
            <a:off x="3677055" y="4435635"/>
            <a:ext cx="181582" cy="998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ED137B8-F1E8-18AD-9B6E-1B57036E686C}"/>
              </a:ext>
            </a:extLst>
          </p:cNvPr>
          <p:cNvCxnSpPr>
            <a:cxnSpLocks/>
          </p:cNvCxnSpPr>
          <p:nvPr/>
        </p:nvCxnSpPr>
        <p:spPr>
          <a:xfrm>
            <a:off x="4915709" y="4027251"/>
            <a:ext cx="0" cy="1309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43D1BE2-7919-2457-26DC-925FA85094C0}"/>
              </a:ext>
            </a:extLst>
          </p:cNvPr>
          <p:cNvSpPr txBox="1"/>
          <p:nvPr/>
        </p:nvSpPr>
        <p:spPr>
          <a:xfrm>
            <a:off x="2307860" y="623757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latin typeface="Bell Gothic Std Light" panose="020B0506020203020204" pitchFamily="34" charset="0"/>
              </a:rPr>
              <a:t>Toronto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C85C5AF-A767-1C63-A758-AD08026DFD0D}"/>
              </a:ext>
            </a:extLst>
          </p:cNvPr>
          <p:cNvSpPr txBox="1"/>
          <p:nvPr/>
        </p:nvSpPr>
        <p:spPr>
          <a:xfrm>
            <a:off x="3586261" y="5482342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latin typeface="Bell Gothic Std Light" panose="020B0506020203020204" pitchFamily="34" charset="0"/>
              </a:rPr>
              <a:t>Ottawa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788F888-721E-9DC8-320B-3B0168324531}"/>
              </a:ext>
            </a:extLst>
          </p:cNvPr>
          <p:cNvSpPr txBox="1"/>
          <p:nvPr/>
        </p:nvSpPr>
        <p:spPr>
          <a:xfrm>
            <a:off x="4643332" y="5401272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 err="1">
                <a:latin typeface="Bell Gothic Std Light" panose="020B0506020203020204" pitchFamily="34" charset="0"/>
              </a:rPr>
              <a:t>Montréal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71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 descr="Mapa&#10;&#10;Descripción generada automáticamente">
            <a:extLst>
              <a:ext uri="{FF2B5EF4-FFF2-40B4-BE49-F238E27FC236}">
                <a16:creationId xmlns:a16="http://schemas.microsoft.com/office/drawing/2014/main" id="{4D0EF741-5ECC-2E5E-1806-1F64F1852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679021" cy="684458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0AA868-EACE-118F-4401-E60C990F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02" y="5019472"/>
            <a:ext cx="4213298" cy="1012724"/>
          </a:xfrm>
        </p:spPr>
        <p:txBody>
          <a:bodyPr>
            <a:normAutofit/>
          </a:bodyPr>
          <a:lstStyle/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2: </a:t>
            </a:r>
            <a:r>
              <a:rPr lang="es-EC" sz="2600" dirty="0" err="1">
                <a:latin typeface="Bell Gothic Std Black" panose="020B0706020202040204" pitchFamily="34" charset="0"/>
              </a:rPr>
              <a:t>Information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>
                <a:latin typeface="Bell Gothic Std Black" panose="020B0706020202040204" pitchFamily="34" charset="0"/>
              </a:rPr>
              <a:t>Montreal </a:t>
            </a:r>
            <a:r>
              <a:rPr lang="es-EC" sz="2600" dirty="0" err="1">
                <a:latin typeface="Bell Gothic Std Black" panose="020B0706020202040204" pitchFamily="34" charset="0"/>
              </a:rPr>
              <a:t>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06882D6-2F90-FE98-ED79-6BC7B47D7909}"/>
              </a:ext>
            </a:extLst>
          </p:cNvPr>
          <p:cNvSpPr txBox="1"/>
          <p:nvPr/>
        </p:nvSpPr>
        <p:spPr>
          <a:xfrm>
            <a:off x="4780662" y="1927412"/>
            <a:ext cx="160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3FB9C8-79D3-A4DF-2FA7-4E5060943BF2}"/>
              </a:ext>
            </a:extLst>
          </p:cNvPr>
          <p:cNvSpPr txBox="1"/>
          <p:nvPr/>
        </p:nvSpPr>
        <p:spPr>
          <a:xfrm>
            <a:off x="4780661" y="3926541"/>
            <a:ext cx="1894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F2E0CB-5451-4491-E9CF-AF24239A3420}"/>
              </a:ext>
            </a:extLst>
          </p:cNvPr>
          <p:cNvSpPr txBox="1"/>
          <p:nvPr/>
        </p:nvSpPr>
        <p:spPr>
          <a:xfrm>
            <a:off x="4780661" y="6129430"/>
            <a:ext cx="102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Similarity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5CE7E9A-7527-FBB1-5113-A12B48D4D213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FB6B453-8962-50A5-9078-FCB20C21DF34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0" name="Imagen 9" descr="Texto&#10;&#10;Descripción generada automáticamente">
                <a:extLst>
                  <a:ext uri="{FF2B5EF4-FFF2-40B4-BE49-F238E27FC236}">
                    <a16:creationId xmlns:a16="http://schemas.microsoft.com/office/drawing/2014/main" id="{F9F89837-61A9-59D0-C1CC-771905AB7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31A5ADAE-A9E8-74AA-CFA5-13658EF89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7CC82945-0EBE-5E4E-8807-0769493C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09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arcador de contenido 22" descr="Mapa&#10;&#10;Descripción generada automáticamente">
            <a:extLst>
              <a:ext uri="{FF2B5EF4-FFF2-40B4-BE49-F238E27FC236}">
                <a16:creationId xmlns:a16="http://schemas.microsoft.com/office/drawing/2014/main" id="{59BC877B-DA39-4F96-433D-F0D95DA6D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7986" cy="6858000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6882D6-2F90-FE98-ED79-6BC7B47D7909}"/>
              </a:ext>
            </a:extLst>
          </p:cNvPr>
          <p:cNvSpPr txBox="1"/>
          <p:nvPr/>
        </p:nvSpPr>
        <p:spPr>
          <a:xfrm>
            <a:off x="457200" y="5360450"/>
            <a:ext cx="160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F2E0CB-5451-4491-E9CF-AF24239A3420}"/>
              </a:ext>
            </a:extLst>
          </p:cNvPr>
          <p:cNvSpPr txBox="1"/>
          <p:nvPr/>
        </p:nvSpPr>
        <p:spPr>
          <a:xfrm>
            <a:off x="4852574" y="5360450"/>
            <a:ext cx="178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Transport-Related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</a:p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F472D4F-32BA-4D96-6119-317D182B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F4C238E-C90C-9A9E-CC12-A4703CF15ECA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FC8187E8-7BCD-4312-0FED-DD13BDE675B8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7" name="Imagen 16" descr="Texto&#10;&#10;Descripción generada automáticamente">
                <a:extLst>
                  <a:ext uri="{FF2B5EF4-FFF2-40B4-BE49-F238E27FC236}">
                    <a16:creationId xmlns:a16="http://schemas.microsoft.com/office/drawing/2014/main" id="{CC13846E-FF64-FD49-6BB0-676A80A44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E2384611-2F39-9050-BB71-5633D84762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Imagen 15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82198F1B-87DB-005D-98C0-6ADD1398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4504B410-9EB0-3D32-0182-2E648E7C8E32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>
                <a:latin typeface="Bell Gothic Std Black" panose="020B0706020202040204" pitchFamily="34" charset="0"/>
              </a:rPr>
              <a:t>Challenge 2: Information</a:t>
            </a:r>
            <a:br>
              <a:rPr lang="es-EC" sz="2600">
                <a:latin typeface="Bell Gothic Std Black" panose="020B0706020202040204" pitchFamily="34" charset="0"/>
              </a:rPr>
            </a:br>
            <a:r>
              <a:rPr lang="es-EC" sz="2600">
                <a:latin typeface="Bell Gothic Std Black" panose="020B0706020202040204" pitchFamily="34" charset="0"/>
              </a:rPr>
              <a:t>Montreal 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FAF2A6-BB47-E028-C83D-F8C1D99519DE}"/>
              </a:ext>
            </a:extLst>
          </p:cNvPr>
          <p:cNvSpPr/>
          <p:nvPr/>
        </p:nvSpPr>
        <p:spPr>
          <a:xfrm rot="1045604">
            <a:off x="7227651" y="1060315"/>
            <a:ext cx="1021404" cy="1721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F1AE90-C14C-7280-4611-7403B68D3DC4}"/>
              </a:ext>
            </a:extLst>
          </p:cNvPr>
          <p:cNvSpPr/>
          <p:nvPr/>
        </p:nvSpPr>
        <p:spPr>
          <a:xfrm rot="1045604">
            <a:off x="2675095" y="1060317"/>
            <a:ext cx="1021404" cy="1721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cador de contenido 25" descr="Mapa&#10;&#10;Descripción generada automáticamente">
            <a:extLst>
              <a:ext uri="{FF2B5EF4-FFF2-40B4-BE49-F238E27FC236}">
                <a16:creationId xmlns:a16="http://schemas.microsoft.com/office/drawing/2014/main" id="{3FE2D4A0-3B29-77EF-1947-73C5F0324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7986" cy="6858000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BE7BAACF-C4D6-AA8E-07B6-FB94A96D8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60B3680-58A8-2676-BF60-41737949B220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2: </a:t>
            </a:r>
            <a:r>
              <a:rPr lang="es-EC" sz="2600" dirty="0" err="1">
                <a:latin typeface="Bell Gothic Std Black" panose="020B0706020202040204" pitchFamily="34" charset="0"/>
              </a:rPr>
              <a:t>Information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>
                <a:latin typeface="Bell Gothic Std Black" panose="020B0706020202040204" pitchFamily="34" charset="0"/>
              </a:rPr>
              <a:t>Toronto </a:t>
            </a:r>
            <a:r>
              <a:rPr lang="es-EC" sz="2600" dirty="0" err="1">
                <a:latin typeface="Bell Gothic Std Black" panose="020B0706020202040204" pitchFamily="34" charset="0"/>
              </a:rPr>
              <a:t>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8DF7E74-1432-5A6F-EF13-E9D32EA593BA}"/>
              </a:ext>
            </a:extLst>
          </p:cNvPr>
          <p:cNvSpPr txBox="1"/>
          <p:nvPr/>
        </p:nvSpPr>
        <p:spPr>
          <a:xfrm>
            <a:off x="5130860" y="1927412"/>
            <a:ext cx="160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2B770A-7A6F-7588-EE53-5B81D375C7C8}"/>
              </a:ext>
            </a:extLst>
          </p:cNvPr>
          <p:cNvSpPr txBox="1"/>
          <p:nvPr/>
        </p:nvSpPr>
        <p:spPr>
          <a:xfrm>
            <a:off x="5130859" y="3926541"/>
            <a:ext cx="1894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EAE319-3FB0-F7FF-C2E8-081EC898C2FD}"/>
              </a:ext>
            </a:extLst>
          </p:cNvPr>
          <p:cNvSpPr txBox="1"/>
          <p:nvPr/>
        </p:nvSpPr>
        <p:spPr>
          <a:xfrm>
            <a:off x="5122996" y="6052843"/>
            <a:ext cx="102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Similarity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B338805-A75C-3ABF-8A21-BD33BC2461DF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BD7CE5EA-6985-2774-15BC-D1192FB0A9ED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21" name="Imagen 20" descr="Texto&#10;&#10;Descripción generada automáticamente">
                <a:extLst>
                  <a:ext uri="{FF2B5EF4-FFF2-40B4-BE49-F238E27FC236}">
                    <a16:creationId xmlns:a16="http://schemas.microsoft.com/office/drawing/2014/main" id="{47433C86-AB01-7537-1593-3E6D6B3AA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06D33CC3-3E8C-A7D8-B738-C8F57B76F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Imagen 19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B1C293AD-6B77-796C-E356-81435FE1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arcador de contenido 23" descr="Mapa&#10;&#10;Descripción generada automáticamente">
            <a:extLst>
              <a:ext uri="{FF2B5EF4-FFF2-40B4-BE49-F238E27FC236}">
                <a16:creationId xmlns:a16="http://schemas.microsoft.com/office/drawing/2014/main" id="{712974FA-95D6-B6E2-3216-453725C47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5305" cy="6566170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EF04021C-BADE-B97F-42D2-4676019B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E326529-3C93-A7A9-9805-793E5277C51E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2: </a:t>
            </a:r>
            <a:r>
              <a:rPr lang="es-EC" sz="2600" dirty="0" err="1">
                <a:latin typeface="Bell Gothic Std Black" panose="020B0706020202040204" pitchFamily="34" charset="0"/>
              </a:rPr>
              <a:t>Information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>
                <a:latin typeface="Bell Gothic Std Black" panose="020B0706020202040204" pitchFamily="34" charset="0"/>
              </a:rPr>
              <a:t>Toronto </a:t>
            </a:r>
            <a:r>
              <a:rPr lang="es-EC" sz="2600" dirty="0" err="1">
                <a:latin typeface="Bell Gothic Std Black" panose="020B0706020202040204" pitchFamily="34" charset="0"/>
              </a:rPr>
              <a:t>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8F9AB1B-57DC-9C4E-8D72-D64F98CD597F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39ED8A8-0F88-205C-3F65-143AE272FD0A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7" name="Imagen 16" descr="Texto&#10;&#10;Descripción generada automáticamente">
                <a:extLst>
                  <a:ext uri="{FF2B5EF4-FFF2-40B4-BE49-F238E27FC236}">
                    <a16:creationId xmlns:a16="http://schemas.microsoft.com/office/drawing/2014/main" id="{EBDC44C3-505D-A9A3-AA88-A639ED38F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F6B40F8D-6C42-03F1-51E6-EEEF8B7B24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Imagen 15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5C5546CF-1A50-12DD-F12C-FA503A1C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E51FDC-37E5-3C51-F589-0F5EBAD2201D}"/>
              </a:ext>
            </a:extLst>
          </p:cNvPr>
          <p:cNvSpPr txBox="1"/>
          <p:nvPr/>
        </p:nvSpPr>
        <p:spPr>
          <a:xfrm>
            <a:off x="457200" y="5360450"/>
            <a:ext cx="160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8204015-B928-5D28-4588-5B44F5295231}"/>
              </a:ext>
            </a:extLst>
          </p:cNvPr>
          <p:cNvSpPr txBox="1"/>
          <p:nvPr/>
        </p:nvSpPr>
        <p:spPr>
          <a:xfrm>
            <a:off x="4852574" y="5360450"/>
            <a:ext cx="178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Transport-Related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</a:p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8045876-6524-1427-29CA-69723424DCC9}"/>
              </a:ext>
            </a:extLst>
          </p:cNvPr>
          <p:cNvSpPr/>
          <p:nvPr/>
        </p:nvSpPr>
        <p:spPr>
          <a:xfrm rot="2434178">
            <a:off x="1868824" y="2607011"/>
            <a:ext cx="854919" cy="7636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746B91B-B671-7A36-17C4-37882C78776B}"/>
              </a:ext>
            </a:extLst>
          </p:cNvPr>
          <p:cNvSpPr/>
          <p:nvPr/>
        </p:nvSpPr>
        <p:spPr>
          <a:xfrm rot="2434178">
            <a:off x="2569863" y="2095471"/>
            <a:ext cx="1126912" cy="7636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D8BA7D4-5640-1D3C-0F8D-387EB2884EF4}"/>
              </a:ext>
            </a:extLst>
          </p:cNvPr>
          <p:cNvSpPr/>
          <p:nvPr/>
        </p:nvSpPr>
        <p:spPr>
          <a:xfrm rot="2434178">
            <a:off x="6306064" y="2479153"/>
            <a:ext cx="854919" cy="7636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8E4DA1C-E9E8-D671-EEF0-3CE2D58BA847}"/>
              </a:ext>
            </a:extLst>
          </p:cNvPr>
          <p:cNvSpPr/>
          <p:nvPr/>
        </p:nvSpPr>
        <p:spPr>
          <a:xfrm rot="2434178">
            <a:off x="7007103" y="1967613"/>
            <a:ext cx="1126912" cy="7636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cador de contenido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C3F0F57-9360-8764-CCF9-84AC79035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7986" cy="6858000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9E091F8-1CFD-0AF2-1166-7E25FEFB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937281E-9C4B-74E8-35C9-1A2B9542E866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2: </a:t>
            </a:r>
            <a:r>
              <a:rPr lang="es-EC" sz="2600" dirty="0" err="1">
                <a:latin typeface="Bell Gothic Std Black" panose="020B0706020202040204" pitchFamily="34" charset="0"/>
              </a:rPr>
              <a:t>Information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>
                <a:latin typeface="Bell Gothic Std Black" panose="020B0706020202040204" pitchFamily="34" charset="0"/>
              </a:rPr>
              <a:t>Calgary </a:t>
            </a:r>
            <a:r>
              <a:rPr lang="es-EC" sz="2600" dirty="0" err="1">
                <a:latin typeface="Bell Gothic Std Black" panose="020B0706020202040204" pitchFamily="34" charset="0"/>
              </a:rPr>
              <a:t>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5E82383-AB01-A518-16B9-6F123C92EF84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20407823-46A1-C349-F566-E90780CB8CEC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8" name="Imagen 17" descr="Texto&#10;&#10;Descripción generada automáticamente">
                <a:extLst>
                  <a:ext uri="{FF2B5EF4-FFF2-40B4-BE49-F238E27FC236}">
                    <a16:creationId xmlns:a16="http://schemas.microsoft.com/office/drawing/2014/main" id="{ECE2B12E-542F-3BD4-EEF0-34C96CE9A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081524D8-4965-7647-05A3-15CC43C374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Imagen 16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677799F2-EB2F-BF66-95EC-B54EE4B20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E887C01-0151-BE98-A0E5-B64EA104A905}"/>
              </a:ext>
            </a:extLst>
          </p:cNvPr>
          <p:cNvSpPr txBox="1"/>
          <p:nvPr/>
        </p:nvSpPr>
        <p:spPr>
          <a:xfrm>
            <a:off x="6249548" y="1927412"/>
            <a:ext cx="160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2E4581-B4A4-0257-3099-2B4DD5163974}"/>
              </a:ext>
            </a:extLst>
          </p:cNvPr>
          <p:cNvSpPr txBox="1"/>
          <p:nvPr/>
        </p:nvSpPr>
        <p:spPr>
          <a:xfrm>
            <a:off x="6249547" y="3926541"/>
            <a:ext cx="1894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913CA7D-CE28-FB57-226E-29C51D4ECA19}"/>
              </a:ext>
            </a:extLst>
          </p:cNvPr>
          <p:cNvSpPr txBox="1"/>
          <p:nvPr/>
        </p:nvSpPr>
        <p:spPr>
          <a:xfrm>
            <a:off x="6241684" y="6052843"/>
            <a:ext cx="102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Similarity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47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arcador de contenido 2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18B0CE48-B940-43E4-64C4-CB4DD4F00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658" cy="6492875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098CEAA-65F4-DC9B-2205-E866E6E1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47AD7E9-DE6F-872E-10E0-0168ACE572A8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2: </a:t>
            </a:r>
            <a:r>
              <a:rPr lang="es-EC" sz="2600" dirty="0" err="1">
                <a:latin typeface="Bell Gothic Std Black" panose="020B0706020202040204" pitchFamily="34" charset="0"/>
              </a:rPr>
              <a:t>Information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>
                <a:latin typeface="Bell Gothic Std Black" panose="020B0706020202040204" pitchFamily="34" charset="0"/>
              </a:rPr>
              <a:t>Calgary </a:t>
            </a:r>
            <a:r>
              <a:rPr lang="es-EC" sz="2600" dirty="0" err="1">
                <a:latin typeface="Bell Gothic Std Black" panose="020B0706020202040204" pitchFamily="34" charset="0"/>
              </a:rPr>
              <a:t>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34A2A5-AA6A-75DB-BEF6-9AC437248CD7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8745DBD-5C90-565A-53C7-8B998F71F615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7" name="Imagen 16" descr="Texto&#10;&#10;Descripción generada automáticamente">
                <a:extLst>
                  <a:ext uri="{FF2B5EF4-FFF2-40B4-BE49-F238E27FC236}">
                    <a16:creationId xmlns:a16="http://schemas.microsoft.com/office/drawing/2014/main" id="{3FB7B4F3-FCAF-9FE7-C281-2A5252BE5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5D4D4F06-4C25-8899-D446-451C20B82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Imagen 15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D7D3CB77-EE7F-498F-908D-D2044301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9BCA8B7-056B-051E-AEE7-9CF7D2469C05}"/>
              </a:ext>
            </a:extLst>
          </p:cNvPr>
          <p:cNvSpPr txBox="1"/>
          <p:nvPr/>
        </p:nvSpPr>
        <p:spPr>
          <a:xfrm>
            <a:off x="457200" y="5360450"/>
            <a:ext cx="160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1C1E2DC-2440-1F34-F129-6DB0F9BD39C1}"/>
              </a:ext>
            </a:extLst>
          </p:cNvPr>
          <p:cNvSpPr txBox="1"/>
          <p:nvPr/>
        </p:nvSpPr>
        <p:spPr>
          <a:xfrm>
            <a:off x="4852574" y="5360450"/>
            <a:ext cx="178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Transport-Related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</a:p>
          <a:p>
            <a:r>
              <a:rPr lang="es-EC" sz="1600" dirty="0">
                <a:latin typeface="Bell Gothic Std Light" panose="020B0506020203020204" pitchFamily="34" charset="0"/>
              </a:rPr>
              <a:t>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D067F50-15BF-922F-D298-A4361DEEA727}"/>
              </a:ext>
            </a:extLst>
          </p:cNvPr>
          <p:cNvSpPr/>
          <p:nvPr/>
        </p:nvSpPr>
        <p:spPr>
          <a:xfrm rot="20672758">
            <a:off x="2389123" y="1536335"/>
            <a:ext cx="1075804" cy="12967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559478B-4C9E-16D5-2F57-56076D46E82A}"/>
              </a:ext>
            </a:extLst>
          </p:cNvPr>
          <p:cNvSpPr/>
          <p:nvPr/>
        </p:nvSpPr>
        <p:spPr>
          <a:xfrm rot="20672758">
            <a:off x="6782796" y="1533094"/>
            <a:ext cx="1075804" cy="12967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20D50BA-9F17-2E13-37DF-899A455AF507}"/>
              </a:ext>
            </a:extLst>
          </p:cNvPr>
          <p:cNvSpPr/>
          <p:nvPr/>
        </p:nvSpPr>
        <p:spPr>
          <a:xfrm rot="967217">
            <a:off x="2058279" y="2738766"/>
            <a:ext cx="607100" cy="7729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37A710A-4A47-914E-ED8A-79597DA98002}"/>
              </a:ext>
            </a:extLst>
          </p:cNvPr>
          <p:cNvSpPr/>
          <p:nvPr/>
        </p:nvSpPr>
        <p:spPr>
          <a:xfrm rot="967217">
            <a:off x="6383861" y="2754977"/>
            <a:ext cx="607100" cy="7729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32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1" descr="Mapa de colores&#10;&#10;Descripción generada automáticamente con confianza media">
            <a:extLst>
              <a:ext uri="{FF2B5EF4-FFF2-40B4-BE49-F238E27FC236}">
                <a16:creationId xmlns:a16="http://schemas.microsoft.com/office/drawing/2014/main" id="{AEF7532E-9172-D363-009F-632B57E22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9500" cy="6364061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098CEAA-65F4-DC9B-2205-E866E6E1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47AD7E9-DE6F-872E-10E0-0168ACE572A8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3: </a:t>
            </a:r>
            <a:r>
              <a:rPr lang="es-EC" sz="2600" dirty="0" err="1">
                <a:latin typeface="Bell Gothic Std Black" panose="020B0706020202040204" pitchFamily="34" charset="0"/>
              </a:rPr>
              <a:t>Scale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of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Representation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34A2A5-AA6A-75DB-BEF6-9AC437248CD7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8745DBD-5C90-565A-53C7-8B998F71F615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7" name="Imagen 16" descr="Texto&#10;&#10;Descripción generada automáticamente">
                <a:extLst>
                  <a:ext uri="{FF2B5EF4-FFF2-40B4-BE49-F238E27FC236}">
                    <a16:creationId xmlns:a16="http://schemas.microsoft.com/office/drawing/2014/main" id="{3FB7B4F3-FCAF-9FE7-C281-2A5252BE5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5D4D4F06-4C25-8899-D446-451C20B82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Imagen 15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D7D3CB77-EE7F-498F-908D-D2044301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9BCA8B7-056B-051E-AEE7-9CF7D2469C05}"/>
              </a:ext>
            </a:extLst>
          </p:cNvPr>
          <p:cNvSpPr txBox="1"/>
          <p:nvPr/>
        </p:nvSpPr>
        <p:spPr>
          <a:xfrm>
            <a:off x="457200" y="5360450"/>
            <a:ext cx="1765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National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Database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1C1E2DC-2440-1F34-F129-6DB0F9BD39C1}"/>
              </a:ext>
            </a:extLst>
          </p:cNvPr>
          <p:cNvSpPr txBox="1"/>
          <p:nvPr/>
        </p:nvSpPr>
        <p:spPr>
          <a:xfrm>
            <a:off x="4852574" y="5360450"/>
            <a:ext cx="188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Provincial </a:t>
            </a:r>
            <a:r>
              <a:rPr lang="es-EC" sz="1600" dirty="0" err="1">
                <a:latin typeface="Bell Gothic Std Light" panose="020B0506020203020204" pitchFamily="34" charset="0"/>
              </a:rPr>
              <a:t>Database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71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Mapa de colores&#10;&#10;Descripción generada automáticamente con confianza media">
            <a:extLst>
              <a:ext uri="{FF2B5EF4-FFF2-40B4-BE49-F238E27FC236}">
                <a16:creationId xmlns:a16="http://schemas.microsoft.com/office/drawing/2014/main" id="{27CF485D-563A-6B19-4143-35DFEA9D7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" y="-1"/>
            <a:ext cx="9181658" cy="6492875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098CEAA-65F4-DC9B-2205-E866E6E1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47AD7E9-DE6F-872E-10E0-0168ACE572A8}"/>
              </a:ext>
            </a:extLst>
          </p:cNvPr>
          <p:cNvSpPr txBox="1">
            <a:spLocks/>
          </p:cNvSpPr>
          <p:nvPr/>
        </p:nvSpPr>
        <p:spPr>
          <a:xfrm>
            <a:off x="7140502" y="5019472"/>
            <a:ext cx="4213298" cy="101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3: </a:t>
            </a:r>
            <a:r>
              <a:rPr lang="es-EC" sz="2600" dirty="0" err="1">
                <a:latin typeface="Bell Gothic Std Black" panose="020B0706020202040204" pitchFamily="34" charset="0"/>
              </a:rPr>
              <a:t>Scale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of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Representation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34A2A5-AA6A-75DB-BEF6-9AC437248CD7}"/>
              </a:ext>
            </a:extLst>
          </p:cNvPr>
          <p:cNvGrpSpPr/>
          <p:nvPr/>
        </p:nvGrpSpPr>
        <p:grpSpPr>
          <a:xfrm>
            <a:off x="9251400" y="6016742"/>
            <a:ext cx="2102400" cy="349200"/>
            <a:chOff x="8247580" y="6009473"/>
            <a:chExt cx="3211598" cy="531592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8745DBD-5C90-565A-53C7-8B998F71F615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7" name="Imagen 16" descr="Texto&#10;&#10;Descripción generada automáticamente">
                <a:extLst>
                  <a:ext uri="{FF2B5EF4-FFF2-40B4-BE49-F238E27FC236}">
                    <a16:creationId xmlns:a16="http://schemas.microsoft.com/office/drawing/2014/main" id="{3FB7B4F3-FCAF-9FE7-C281-2A5252BE5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5D4D4F06-4C25-8899-D446-451C20B82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Imagen 15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D7D3CB77-EE7F-498F-908D-D2044301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9BCA8B7-056B-051E-AEE7-9CF7D2469C05}"/>
              </a:ext>
            </a:extLst>
          </p:cNvPr>
          <p:cNvSpPr txBox="1"/>
          <p:nvPr/>
        </p:nvSpPr>
        <p:spPr>
          <a:xfrm>
            <a:off x="457200" y="5360450"/>
            <a:ext cx="1765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National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Database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1C1E2DC-2440-1F34-F129-6DB0F9BD39C1}"/>
              </a:ext>
            </a:extLst>
          </p:cNvPr>
          <p:cNvSpPr txBox="1"/>
          <p:nvPr/>
        </p:nvSpPr>
        <p:spPr>
          <a:xfrm>
            <a:off x="4852574" y="5360450"/>
            <a:ext cx="188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Provincial </a:t>
            </a:r>
            <a:r>
              <a:rPr lang="es-EC" sz="1600" dirty="0" err="1">
                <a:latin typeface="Bell Gothic Std Light" panose="020B0506020203020204" pitchFamily="34" charset="0"/>
              </a:rPr>
              <a:t>Database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AA868-EACE-118F-4401-E60C990F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6633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s-EC" sz="3600" dirty="0" err="1">
                <a:latin typeface="Bell Gothic Std Black" panose="020B0706020202040204" pitchFamily="34" charset="0"/>
              </a:rPr>
              <a:t>Background</a:t>
            </a:r>
            <a:endParaRPr lang="en-US" sz="3600" dirty="0">
              <a:latin typeface="Bell Gothic Std Black" panose="020B0706020202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FB7868B-B75D-ABE1-FC7D-36EBBA66966E}"/>
              </a:ext>
            </a:extLst>
          </p:cNvPr>
          <p:cNvGrpSpPr/>
          <p:nvPr/>
        </p:nvGrpSpPr>
        <p:grpSpPr>
          <a:xfrm>
            <a:off x="8247580" y="6009473"/>
            <a:ext cx="3211598" cy="531592"/>
            <a:chOff x="8247580" y="6009473"/>
            <a:chExt cx="3211598" cy="531592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85E09BD6-EED1-826E-AE83-8FDE1A705E1A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5" name="Imagen 4" descr="Texto&#10;&#10;Descripción generada automáticamente">
                <a:extLst>
                  <a:ext uri="{FF2B5EF4-FFF2-40B4-BE49-F238E27FC236}">
                    <a16:creationId xmlns:a16="http://schemas.microsoft.com/office/drawing/2014/main" id="{BBA1B697-D384-67EC-E6DC-97CA2ADF8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D1E79387-1701-0E14-293F-082507452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Imagen 2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4A797B96-CFC6-5724-C1E4-E3EC6D2F5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46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AA868-EACE-118F-4401-E60C990F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6633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s-EC" sz="3600" dirty="0" err="1">
                <a:latin typeface="Bell Gothic Std Black" panose="020B0706020202040204" pitchFamily="34" charset="0"/>
              </a:rPr>
              <a:t>Previous</a:t>
            </a:r>
            <a:r>
              <a:rPr lang="es-EC" sz="3600" dirty="0">
                <a:latin typeface="Bell Gothic Std Black" panose="020B0706020202040204" pitchFamily="34" charset="0"/>
              </a:rPr>
              <a:t> </a:t>
            </a:r>
            <a:r>
              <a:rPr lang="es-EC" sz="3600" dirty="0" err="1">
                <a:latin typeface="Bell Gothic Std Black" panose="020B0706020202040204" pitchFamily="34" charset="0"/>
              </a:rPr>
              <a:t>Work</a:t>
            </a:r>
            <a:endParaRPr lang="en-US" sz="3600" dirty="0">
              <a:latin typeface="Bell Gothic Std Black" panose="020B070602020204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7BAAE730-013B-E392-B7F4-2587690B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804"/>
            <a:ext cx="6321357" cy="734055"/>
          </a:xfrm>
        </p:spPr>
        <p:txBody>
          <a:bodyPr/>
          <a:lstStyle/>
          <a:p>
            <a:pPr marL="0" indent="0" algn="l">
              <a:buNone/>
            </a:pPr>
            <a:r>
              <a:rPr lang="en-US" sz="1400" b="1" dirty="0">
                <a:latin typeface="Bell Gothic Std Black" panose="020B0706020202040204" pitchFamily="34" charset="0"/>
                <a:cs typeface="Biome" panose="020B0502040204020203" pitchFamily="34" charset="0"/>
              </a:rPr>
              <a:t>Sizing up transport poverty: A national scale accounting of low-income households suffering from inaccessibility in Canada, and what to do about it (Allen, Farber 2019)</a:t>
            </a:r>
          </a:p>
        </p:txBody>
      </p:sp>
      <p:sp>
        <p:nvSpPr>
          <p:cNvPr id="10" name="Marcador de contenido 8">
            <a:extLst>
              <a:ext uri="{FF2B5EF4-FFF2-40B4-BE49-F238E27FC236}">
                <a16:creationId xmlns:a16="http://schemas.microsoft.com/office/drawing/2014/main" id="{C19D90E0-0A6F-7CA1-F47B-6C3961970DD8}"/>
              </a:ext>
            </a:extLst>
          </p:cNvPr>
          <p:cNvSpPr txBox="1">
            <a:spLocks/>
          </p:cNvSpPr>
          <p:nvPr/>
        </p:nvSpPr>
        <p:spPr>
          <a:xfrm>
            <a:off x="838199" y="1855694"/>
            <a:ext cx="6321357" cy="3825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Bell Gothic Std Light" panose="020B0506020203020204" pitchFamily="34" charset="0"/>
                <a:cs typeface="Biome" panose="020B0502040204020203" pitchFamily="34" charset="0"/>
              </a:rPr>
              <a:t>Methodology</a:t>
            </a:r>
          </a:p>
          <a:p>
            <a:pPr lvl="1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Accessibility to job opportunities by public transport </a:t>
            </a:r>
          </a:p>
          <a:p>
            <a:pPr lvl="1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Metropolitan Areas</a:t>
            </a:r>
          </a:p>
          <a:p>
            <a:pPr lvl="1"/>
            <a:r>
              <a:rPr lang="en-US" sz="1400" b="0" i="0" u="none" strike="noStrike" baseline="0" dirty="0">
                <a:latin typeface="Bell Gothic Std Light" panose="020B0506020203020204" pitchFamily="34" charset="0"/>
                <a:cs typeface="Biome" panose="020B0502040204020203" pitchFamily="34" charset="0"/>
              </a:rPr>
              <a:t>Typology of transport poor </a:t>
            </a:r>
            <a:r>
              <a:rPr lang="en-US" sz="1400" b="0" i="0" u="none" strike="noStrike" baseline="0" dirty="0" err="1">
                <a:latin typeface="Bell Gothic Std Light" panose="020B0506020203020204" pitchFamily="34" charset="0"/>
                <a:cs typeface="Biome" panose="020B0502040204020203" pitchFamily="34" charset="0"/>
              </a:rPr>
              <a:t>neighbourhoods</a:t>
            </a:r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: </a:t>
            </a:r>
            <a:r>
              <a:rPr lang="en-US" sz="1400" b="0" i="0" u="none" strike="noStrike" baseline="0" dirty="0">
                <a:latin typeface="Bell Gothic Std Light" panose="020B0506020203020204" pitchFamily="34" charset="0"/>
                <a:cs typeface="Biome" panose="020B0502040204020203" pitchFamily="34" charset="0"/>
              </a:rPr>
              <a:t>k-means cluster analysis of zones at high or very high  risk of transport poverty  for policy recommendations</a:t>
            </a:r>
          </a:p>
          <a:p>
            <a:pPr lvl="2"/>
            <a:r>
              <a:rPr lang="en-US" sz="1400" b="0" i="0" u="none" strike="noStrike" baseline="0" dirty="0">
                <a:latin typeface="Bell Gothic Std Light" panose="020B0506020203020204" pitchFamily="34" charset="0"/>
                <a:cs typeface="Biome" panose="020B0502040204020203" pitchFamily="34" charset="0"/>
              </a:rPr>
              <a:t>Variables: access to jobs by transit and car, population density, % of population living in apartments, number of residents in low-income households, % of residents living in new housing stock (built since 2000</a:t>
            </a:r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t), % </a:t>
            </a:r>
            <a:r>
              <a:rPr lang="en-US" sz="1400" b="0" i="0" u="none" strike="noStrike" baseline="0" dirty="0">
                <a:latin typeface="Bell Gothic Std Light" panose="020B0506020203020204" pitchFamily="34" charset="0"/>
                <a:cs typeface="Biome" panose="020B0502040204020203" pitchFamily="34" charset="0"/>
              </a:rPr>
              <a:t>who have moved recently </a:t>
            </a:r>
          </a:p>
          <a:p>
            <a:pPr marL="0" lvl="2" indent="0">
              <a:buNone/>
            </a:pPr>
            <a:r>
              <a:rPr lang="en-US" sz="1400" b="1" dirty="0">
                <a:latin typeface="Bell Gothic Std Light" panose="020B0506020203020204" pitchFamily="34" charset="0"/>
                <a:cs typeface="Biome" panose="020B0502040204020203" pitchFamily="34" charset="0"/>
              </a:rPr>
              <a:t>Conclusions</a:t>
            </a:r>
          </a:p>
          <a:p>
            <a:pPr algn="l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Substantial number of low-income Canadians living in areas of low transit accessibility</a:t>
            </a:r>
          </a:p>
          <a:p>
            <a:pPr algn="l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Transport policy in Canadian cities should focus towards improving transit service to low accessibility </a:t>
            </a:r>
            <a:r>
              <a:rPr lang="en-US" sz="1400" dirty="0" err="1">
                <a:latin typeface="Bell Gothic Std Light" panose="020B0506020203020204" pitchFamily="34" charset="0"/>
                <a:cs typeface="Biome" panose="020B0502040204020203" pitchFamily="34" charset="0"/>
              </a:rPr>
              <a:t>neighbourhoods</a:t>
            </a:r>
            <a:endParaRPr lang="en-US" sz="1400" dirty="0">
              <a:latin typeface="Bell Gothic Std Light" panose="020B0506020203020204" pitchFamily="34" charset="0"/>
              <a:cs typeface="Biome" panose="020B0502040204020203" pitchFamily="34" charset="0"/>
            </a:endParaRPr>
          </a:p>
          <a:p>
            <a:pPr algn="l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Access to employment as a proxy measure for the distribution of transit benefits across multiple regions, but no other measures of deprivation or vulnerability</a:t>
            </a:r>
          </a:p>
          <a:p>
            <a:pPr algn="l"/>
            <a:endParaRPr lang="en-US" sz="1800" b="0" i="0" u="none" strike="noStrike" baseline="0" dirty="0">
              <a:latin typeface="Verdana Pro Light" panose="020B0604020202020204" pitchFamily="34" charset="0"/>
              <a:cs typeface="Biome" panose="020B0502040204020203" pitchFamily="34" charset="0"/>
            </a:endParaRPr>
          </a:p>
          <a:p>
            <a:pPr algn="l"/>
            <a:endParaRPr lang="en-US" sz="1200" b="0" i="0" u="none" strike="noStrike" baseline="0" dirty="0">
              <a:latin typeface="Verdana Pro Light" panose="020B0604020202020204" pitchFamily="34" charset="0"/>
              <a:cs typeface="Biome" panose="020B0502040204020203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8EEBCA2-8C24-A321-553F-09F89F79C9FC}"/>
              </a:ext>
            </a:extLst>
          </p:cNvPr>
          <p:cNvGrpSpPr/>
          <p:nvPr/>
        </p:nvGrpSpPr>
        <p:grpSpPr>
          <a:xfrm>
            <a:off x="8247580" y="6009473"/>
            <a:ext cx="3211598" cy="531592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D6CBE2AA-C80F-11F0-1B9B-28A2AF030667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1" name="Imagen 10" descr="Texto&#10;&#10;Descripción generada automáticamente">
                <a:extLst>
                  <a:ext uri="{FF2B5EF4-FFF2-40B4-BE49-F238E27FC236}">
                    <a16:creationId xmlns:a16="http://schemas.microsoft.com/office/drawing/2014/main" id="{847CBE40-196C-AFB1-E304-9FFCF0738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CA8877EE-8356-87DA-B197-9E86BDCA6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413A1597-30FF-A094-7783-1ABE48C0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53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7BAAE730-013B-E392-B7F4-2587690B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804"/>
            <a:ext cx="6321357" cy="734055"/>
          </a:xfrm>
        </p:spPr>
        <p:txBody>
          <a:bodyPr/>
          <a:lstStyle/>
          <a:p>
            <a:pPr marL="0" indent="0" algn="l">
              <a:buNone/>
            </a:pPr>
            <a:r>
              <a:rPr lang="en-US" sz="1400" b="1" dirty="0">
                <a:latin typeface="Bell Gothic Std Black" panose="020B0706020202040204" pitchFamily="34" charset="0"/>
                <a:cs typeface="Biome" panose="020B0502040204020203" pitchFamily="34" charset="0"/>
              </a:rPr>
              <a:t>Allen J., Farber S., (2019) </a:t>
            </a:r>
            <a:r>
              <a:rPr lang="en-US" sz="1400" b="1" i="1" dirty="0">
                <a:latin typeface="Bell Gothic Std Black" panose="020B0706020202040204" pitchFamily="34" charset="0"/>
                <a:cs typeface="Biome" panose="020B0502040204020203" pitchFamily="34" charset="0"/>
              </a:rPr>
              <a:t>Sizing up transport poverty: A national scale accounting of low-income households suffering from inaccessibility in Canada, and what to do about it</a:t>
            </a:r>
            <a:r>
              <a:rPr lang="en-US" sz="1400" b="1" dirty="0">
                <a:latin typeface="Bell Gothic Std Black" panose="020B0706020202040204" pitchFamily="34" charset="0"/>
                <a:cs typeface="Biome" panose="020B0502040204020203" pitchFamily="34" charset="0"/>
              </a:rPr>
              <a:t>, Transport Policy, 74,  214-223</a:t>
            </a:r>
          </a:p>
        </p:txBody>
      </p:sp>
      <p:sp>
        <p:nvSpPr>
          <p:cNvPr id="10" name="Marcador de contenido 8">
            <a:extLst>
              <a:ext uri="{FF2B5EF4-FFF2-40B4-BE49-F238E27FC236}">
                <a16:creationId xmlns:a16="http://schemas.microsoft.com/office/drawing/2014/main" id="{C19D90E0-0A6F-7CA1-F47B-6C3961970DD8}"/>
              </a:ext>
            </a:extLst>
          </p:cNvPr>
          <p:cNvSpPr txBox="1">
            <a:spLocks/>
          </p:cNvSpPr>
          <p:nvPr/>
        </p:nvSpPr>
        <p:spPr>
          <a:xfrm>
            <a:off x="838199" y="1855694"/>
            <a:ext cx="6321357" cy="382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Bell Gothic Std Light" panose="020B0506020203020204" pitchFamily="34" charset="0"/>
                <a:cs typeface="Biome" panose="020B0502040204020203" pitchFamily="34" charset="0"/>
              </a:rPr>
              <a:t>Methodology</a:t>
            </a:r>
          </a:p>
          <a:p>
            <a:pPr lvl="1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Accessibility to job opportunities by public transport </a:t>
            </a:r>
          </a:p>
          <a:p>
            <a:pPr lvl="1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Metropolitan Areas</a:t>
            </a:r>
          </a:p>
          <a:p>
            <a:pPr lvl="1"/>
            <a:r>
              <a:rPr lang="en-US" sz="1400" b="0" i="0" u="none" strike="noStrike" baseline="0" dirty="0">
                <a:latin typeface="Bell Gothic Std Light" panose="020B0506020203020204" pitchFamily="34" charset="0"/>
                <a:cs typeface="Biome" panose="020B0502040204020203" pitchFamily="34" charset="0"/>
              </a:rPr>
              <a:t>Typology of transport poor </a:t>
            </a:r>
            <a:r>
              <a:rPr lang="en-US" sz="1400" b="0" i="0" u="none" strike="noStrike" baseline="0" dirty="0" err="1">
                <a:latin typeface="Bell Gothic Std Light" panose="020B0506020203020204" pitchFamily="34" charset="0"/>
                <a:cs typeface="Biome" panose="020B0502040204020203" pitchFamily="34" charset="0"/>
              </a:rPr>
              <a:t>neighbourhoods</a:t>
            </a:r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: </a:t>
            </a:r>
            <a:r>
              <a:rPr lang="en-US" sz="1400" b="0" i="0" u="none" strike="noStrike" baseline="0" dirty="0">
                <a:latin typeface="Bell Gothic Std Light" panose="020B0506020203020204" pitchFamily="34" charset="0"/>
                <a:cs typeface="Biome" panose="020B0502040204020203" pitchFamily="34" charset="0"/>
              </a:rPr>
              <a:t>k-means cluster analysis of zones at high or very high  risk of transport poverty  for policy recommendations</a:t>
            </a:r>
          </a:p>
          <a:p>
            <a:pPr lvl="1"/>
            <a:endParaRPr lang="en-US" sz="1400" b="0" i="0" u="none" strike="noStrike" baseline="0" dirty="0">
              <a:latin typeface="Bell Gothic Std Light" panose="020B0506020203020204" pitchFamily="34" charset="0"/>
              <a:cs typeface="Biome" panose="020B0502040204020203" pitchFamily="34" charset="0"/>
            </a:endParaRPr>
          </a:p>
          <a:p>
            <a:pPr marL="0" lvl="2" indent="0">
              <a:buNone/>
            </a:pPr>
            <a:r>
              <a:rPr lang="en-US" sz="1400" b="1" dirty="0">
                <a:latin typeface="Bell Gothic Std Light" panose="020B0506020203020204" pitchFamily="34" charset="0"/>
                <a:cs typeface="Biome" panose="020B0502040204020203" pitchFamily="34" charset="0"/>
              </a:rPr>
              <a:t>Conclusions</a:t>
            </a:r>
          </a:p>
          <a:p>
            <a:pPr algn="l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Substantial number of low-income Canadians living in areas of low transit accessibility</a:t>
            </a:r>
          </a:p>
          <a:p>
            <a:pPr algn="l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Transport policy in Canadian cities should focus towards improving transit service to low accessibility </a:t>
            </a:r>
            <a:r>
              <a:rPr lang="en-US" sz="1400" dirty="0" err="1">
                <a:latin typeface="Bell Gothic Std Light" panose="020B0506020203020204" pitchFamily="34" charset="0"/>
                <a:cs typeface="Biome" panose="020B0502040204020203" pitchFamily="34" charset="0"/>
              </a:rPr>
              <a:t>neighbourhoods</a:t>
            </a:r>
            <a:endParaRPr lang="en-US" sz="1400" dirty="0">
              <a:latin typeface="Bell Gothic Std Light" panose="020B0506020203020204" pitchFamily="34" charset="0"/>
              <a:cs typeface="Biome" panose="020B0502040204020203" pitchFamily="34" charset="0"/>
            </a:endParaRPr>
          </a:p>
          <a:p>
            <a:pPr algn="l"/>
            <a:r>
              <a:rPr lang="en-US" sz="1400" dirty="0">
                <a:latin typeface="Bell Gothic Std Light" panose="020B0506020203020204" pitchFamily="34" charset="0"/>
                <a:cs typeface="Biome" panose="020B0502040204020203" pitchFamily="34" charset="0"/>
              </a:rPr>
              <a:t>Access to employment as a proxy measure for the distribution of transit benefits across multiple regions, but no other measures of deprivation or vulnerability</a:t>
            </a:r>
          </a:p>
          <a:p>
            <a:pPr algn="l"/>
            <a:endParaRPr lang="en-US" sz="1800" b="0" i="0" u="none" strike="noStrike" baseline="0" dirty="0">
              <a:latin typeface="Verdana Pro Light" panose="020B0604020202020204" pitchFamily="34" charset="0"/>
              <a:cs typeface="Biome" panose="020B0502040204020203" pitchFamily="34" charset="0"/>
            </a:endParaRPr>
          </a:p>
          <a:p>
            <a:pPr algn="l"/>
            <a:endParaRPr lang="en-US" sz="1200" b="0" i="0" u="none" strike="noStrike" baseline="0" dirty="0">
              <a:latin typeface="Verdana Pro Light" panose="020B0604020202020204" pitchFamily="34" charset="0"/>
              <a:cs typeface="Biome" panose="020B0502040204020203" pitchFamily="34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47E4226-5497-D758-C2BF-B34D69F4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54393C2-5B6A-160A-C686-A36FEEA39FD1}"/>
              </a:ext>
            </a:extLst>
          </p:cNvPr>
          <p:cNvSpPr txBox="1">
            <a:spLocks/>
          </p:cNvSpPr>
          <p:nvPr/>
        </p:nvSpPr>
        <p:spPr>
          <a:xfrm>
            <a:off x="7512423" y="5447421"/>
            <a:ext cx="3946753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Previous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Work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56894B-52E2-66A0-220C-8C53BC95861B}"/>
              </a:ext>
            </a:extLst>
          </p:cNvPr>
          <p:cNvGrpSpPr/>
          <p:nvPr/>
        </p:nvGrpSpPr>
        <p:grpSpPr>
          <a:xfrm>
            <a:off x="9358008" y="6193273"/>
            <a:ext cx="2101169" cy="347791"/>
            <a:chOff x="8247580" y="6009473"/>
            <a:chExt cx="3211598" cy="531592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4E8866F-FDDA-8011-74D2-BC9381EE8D78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6" name="Imagen 15" descr="Texto&#10;&#10;Descripción generada automáticamente">
                <a:extLst>
                  <a:ext uri="{FF2B5EF4-FFF2-40B4-BE49-F238E27FC236}">
                    <a16:creationId xmlns:a16="http://schemas.microsoft.com/office/drawing/2014/main" id="{A429EF3C-017F-942A-9F64-0066F6619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8964BD62-721B-B072-D320-A7303B1D86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Imagen 1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6711B8E8-4376-67C1-D11B-5D722167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03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36A1D-9853-1674-4AEA-6899E4FC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01" y="6070619"/>
            <a:ext cx="5162551" cy="47307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EC" sz="1200" i="1" dirty="0">
                <a:latin typeface="Bell Gothic Std Light" panose="020B0506020203020204" pitchFamily="34" charset="0"/>
                <a:cs typeface="Times New Roman" panose="02020603050405020304" pitchFamily="18" charset="0"/>
              </a:rPr>
              <a:t>Lucas, K (2004). </a:t>
            </a:r>
            <a:r>
              <a:rPr lang="en-US" sz="1200" i="1" dirty="0">
                <a:latin typeface="Bell Gothic Std Light" panose="020B0506020203020204" pitchFamily="34" charset="0"/>
                <a:cs typeface="Times New Roman" panose="02020603050405020304" pitchFamily="18" charset="0"/>
              </a:rPr>
              <a:t>Transport and social exclusion: Where are we now?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258269A-7DA4-977F-7E60-69AF0B38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419060"/>
            <a:ext cx="7252921" cy="56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EB52E71E-6DAF-9517-AC5C-40063982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F31090F-925F-9BC3-D212-3A54B890C398}"/>
              </a:ext>
            </a:extLst>
          </p:cNvPr>
          <p:cNvSpPr txBox="1">
            <a:spLocks/>
          </p:cNvSpPr>
          <p:nvPr/>
        </p:nvSpPr>
        <p:spPr>
          <a:xfrm>
            <a:off x="7512423" y="5447421"/>
            <a:ext cx="3946753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Transport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Poverty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861E428-E3AF-39FC-55BB-8730590F98C4}"/>
              </a:ext>
            </a:extLst>
          </p:cNvPr>
          <p:cNvGrpSpPr/>
          <p:nvPr/>
        </p:nvGrpSpPr>
        <p:grpSpPr>
          <a:xfrm>
            <a:off x="9358008" y="6193273"/>
            <a:ext cx="2101169" cy="347791"/>
            <a:chOff x="8247580" y="6009473"/>
            <a:chExt cx="3211598" cy="531592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DB4CBAD-388A-5127-99FF-2D56F7959E13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6" name="Imagen 15" descr="Texto&#10;&#10;Descripción generada automáticamente">
                <a:extLst>
                  <a:ext uri="{FF2B5EF4-FFF2-40B4-BE49-F238E27FC236}">
                    <a16:creationId xmlns:a16="http://schemas.microsoft.com/office/drawing/2014/main" id="{F2399299-285E-2772-058D-DE90B796F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D52BDC71-9BAB-1121-D29F-833B514ACB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Imagen 1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8B3150E8-EA01-4CEB-ACBE-565B46826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67091F6B-34C4-A7AE-927A-ED0C38E4B631}"/>
              </a:ext>
            </a:extLst>
          </p:cNvPr>
          <p:cNvSpPr/>
          <p:nvPr/>
        </p:nvSpPr>
        <p:spPr>
          <a:xfrm>
            <a:off x="3589506" y="1806742"/>
            <a:ext cx="593388" cy="1228288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3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1A050-489B-7F3E-4680-85458B17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90" y="528158"/>
            <a:ext cx="10690682" cy="755144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rmAutofit/>
          </a:bodyPr>
          <a:lstStyle/>
          <a:p>
            <a:pPr algn="ctr"/>
            <a:r>
              <a:rPr lang="es-EC" sz="4000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Transport-Related</a:t>
            </a:r>
            <a:r>
              <a:rPr lang="es-EC" sz="4000" dirty="0">
                <a:solidFill>
                  <a:schemeClr val="bg1"/>
                </a:solidFill>
                <a:latin typeface="Bell Gothic Std Black" panose="020B0706020202040204" pitchFamily="34" charset="0"/>
              </a:rPr>
              <a:t> social </a:t>
            </a:r>
            <a:r>
              <a:rPr lang="es-EC" sz="4000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exclusion</a:t>
            </a:r>
            <a:r>
              <a:rPr lang="es-EC" sz="4000" dirty="0">
                <a:solidFill>
                  <a:schemeClr val="bg1"/>
                </a:solidFill>
                <a:latin typeface="Bell Gothic Std Black" panose="020B0706020202040204" pitchFamily="34" charset="0"/>
              </a:rPr>
              <a:t> </a:t>
            </a:r>
            <a:r>
              <a:rPr lang="es-EC" sz="4000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index</a:t>
            </a:r>
            <a:endParaRPr lang="en-US" sz="4000" dirty="0">
              <a:solidFill>
                <a:schemeClr val="bg1"/>
              </a:solidFill>
              <a:latin typeface="Bell Gothic Std Black" panose="020B0706020202040204" pitchFamily="34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95A4B8C-4574-7A2B-5A8B-8C41D57C0D00}"/>
              </a:ext>
            </a:extLst>
          </p:cNvPr>
          <p:cNvSpPr txBox="1">
            <a:spLocks/>
          </p:cNvSpPr>
          <p:nvPr/>
        </p:nvSpPr>
        <p:spPr>
          <a:xfrm>
            <a:off x="6870973" y="1878707"/>
            <a:ext cx="4588197" cy="4736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Transport-Spatial</a:t>
            </a:r>
            <a:r>
              <a:rPr lang="es-EC" dirty="0">
                <a:solidFill>
                  <a:schemeClr val="bg1"/>
                </a:solidFill>
                <a:latin typeface="Bell Gothic Std Black" panose="020B0706020202040204" pitchFamily="34" charset="0"/>
              </a:rPr>
              <a:t> </a:t>
            </a:r>
            <a:r>
              <a:rPr lang="es-EC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Exclusion</a:t>
            </a:r>
            <a:endParaRPr lang="en-US" dirty="0">
              <a:solidFill>
                <a:schemeClr val="bg1"/>
              </a:solidFill>
              <a:latin typeface="Bell Gothic Std Black" panose="020B070602020204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CBEE606-FEF4-E2BB-605E-6E1A68017215}"/>
              </a:ext>
            </a:extLst>
          </p:cNvPr>
          <p:cNvSpPr txBox="1">
            <a:spLocks/>
          </p:cNvSpPr>
          <p:nvPr/>
        </p:nvSpPr>
        <p:spPr>
          <a:xfrm>
            <a:off x="768490" y="2969940"/>
            <a:ext cx="4455262" cy="473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dirty="0" err="1">
                <a:latin typeface="Bell Gothic Std Light" panose="020B0506020203020204" pitchFamily="34" charset="0"/>
              </a:rPr>
              <a:t>CanMARG</a:t>
            </a:r>
            <a:endParaRPr lang="en-US" dirty="0">
              <a:latin typeface="Bell Gothic Std Light" panose="020B050602020302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CF58BE7-1F71-D3BF-5581-687C78E187DB}"/>
              </a:ext>
            </a:extLst>
          </p:cNvPr>
          <p:cNvSpPr txBox="1">
            <a:spLocks/>
          </p:cNvSpPr>
          <p:nvPr/>
        </p:nvSpPr>
        <p:spPr>
          <a:xfrm>
            <a:off x="768490" y="4054439"/>
            <a:ext cx="4455261" cy="1879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Census Data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Dimensions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Households and dwellings 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Material resources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Age and </a:t>
            </a:r>
            <a:r>
              <a:rPr lang="en-US" sz="1600" dirty="0" err="1">
                <a:solidFill>
                  <a:srgbClr val="000000"/>
                </a:solidFill>
                <a:latin typeface="Bell Gothic Std Light" panose="020B0506020203020204" pitchFamily="34" charset="0"/>
              </a:rPr>
              <a:t>labour</a:t>
            </a:r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 force 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Immigration and visible minority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E202FDD-40A9-E95B-7474-A3CCD29BF712}"/>
              </a:ext>
            </a:extLst>
          </p:cNvPr>
          <p:cNvSpPr txBox="1">
            <a:spLocks/>
          </p:cNvSpPr>
          <p:nvPr/>
        </p:nvSpPr>
        <p:spPr>
          <a:xfrm>
            <a:off x="6870972" y="4054438"/>
            <a:ext cx="2172612" cy="1879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Census data</a:t>
            </a:r>
          </a:p>
          <a:p>
            <a:pPr marL="273050" lvl="1" indent="-273050"/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Commute mode</a:t>
            </a:r>
          </a:p>
          <a:p>
            <a:pPr marL="273050" lvl="1" indent="-273050"/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Commute time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DBF3674-1302-07DE-5D9A-C89C6BAA1272}"/>
              </a:ext>
            </a:extLst>
          </p:cNvPr>
          <p:cNvSpPr txBox="1">
            <a:spLocks/>
          </p:cNvSpPr>
          <p:nvPr/>
        </p:nvSpPr>
        <p:spPr>
          <a:xfrm>
            <a:off x="9629774" y="4054438"/>
            <a:ext cx="1931290" cy="1879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latin typeface="Bell Gothic Std Light" panose="020B0506020203020204" pitchFamily="34" charset="0"/>
              </a:rPr>
              <a:t>Accessiblity</a:t>
            </a:r>
            <a:r>
              <a:rPr lang="en-US" sz="20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 </a:t>
            </a:r>
          </a:p>
          <a:p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Public Transport</a:t>
            </a:r>
          </a:p>
          <a:p>
            <a:r>
              <a:rPr lang="en-US" sz="1600" dirty="0">
                <a:solidFill>
                  <a:srgbClr val="000000"/>
                </a:solidFill>
                <a:latin typeface="Bell Gothic Std Light" panose="020B0506020203020204" pitchFamily="34" charset="0"/>
              </a:rPr>
              <a:t>Walking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FD254E0-8797-04F8-ED73-417A829291E2}"/>
              </a:ext>
            </a:extLst>
          </p:cNvPr>
          <p:cNvSpPr txBox="1">
            <a:spLocks/>
          </p:cNvSpPr>
          <p:nvPr/>
        </p:nvSpPr>
        <p:spPr>
          <a:xfrm>
            <a:off x="6870973" y="2964314"/>
            <a:ext cx="2172612" cy="473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 err="1">
                <a:latin typeface="Bell Gothic Std Light" panose="020B0506020203020204" pitchFamily="34" charset="0"/>
              </a:rPr>
              <a:t>Demand</a:t>
            </a:r>
            <a:r>
              <a:rPr lang="es-EC" dirty="0">
                <a:latin typeface="Bell Gothic Std Light" panose="020B0506020203020204" pitchFamily="34" charset="0"/>
              </a:rPr>
              <a:t> (Use)</a:t>
            </a:r>
            <a:endParaRPr lang="en-US" dirty="0">
              <a:latin typeface="Bell Gothic Std Light" panose="020B05060202030202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1F8EDF9-E7DB-45B9-EC07-6246B8C422C2}"/>
              </a:ext>
            </a:extLst>
          </p:cNvPr>
          <p:cNvSpPr txBox="1">
            <a:spLocks/>
          </p:cNvSpPr>
          <p:nvPr/>
        </p:nvSpPr>
        <p:spPr>
          <a:xfrm>
            <a:off x="9629774" y="2974802"/>
            <a:ext cx="1829404" cy="473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dirty="0" err="1">
                <a:latin typeface="Bell Gothic Std Light" panose="020B0506020203020204" pitchFamily="34" charset="0"/>
              </a:rPr>
              <a:t>Supply</a:t>
            </a:r>
            <a:endParaRPr lang="en-US" dirty="0">
              <a:latin typeface="Bell Gothic Std Light" panose="020B0506020203020204" pitchFamily="34" charset="0"/>
            </a:endParaRP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89D1E13-5C9B-F8A3-FC31-1FD70828284D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996121" y="3448494"/>
            <a:ext cx="0" cy="60594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F5A3A31-42AC-C29D-9843-1BF2CADF85F2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996121" y="2336270"/>
            <a:ext cx="13406" cy="63367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E58C3F7-B8D1-A754-BECE-802B63A4E442}"/>
              </a:ext>
            </a:extLst>
          </p:cNvPr>
          <p:cNvCxnSpPr>
            <a:cxnSpLocks/>
          </p:cNvCxnSpPr>
          <p:nvPr/>
        </p:nvCxnSpPr>
        <p:spPr>
          <a:xfrm>
            <a:off x="3011319" y="1283302"/>
            <a:ext cx="0" cy="55649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9A27652-CB7D-905F-A347-DD8166F54574}"/>
              </a:ext>
            </a:extLst>
          </p:cNvPr>
          <p:cNvCxnSpPr>
            <a:cxnSpLocks/>
          </p:cNvCxnSpPr>
          <p:nvPr/>
        </p:nvCxnSpPr>
        <p:spPr>
          <a:xfrm>
            <a:off x="9182049" y="1283302"/>
            <a:ext cx="0" cy="59540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B9958F13-2929-A455-CE57-0B9F1C44B8AA}"/>
              </a:ext>
            </a:extLst>
          </p:cNvPr>
          <p:cNvSpPr txBox="1">
            <a:spLocks/>
          </p:cNvSpPr>
          <p:nvPr/>
        </p:nvSpPr>
        <p:spPr>
          <a:xfrm>
            <a:off x="768490" y="1862578"/>
            <a:ext cx="4455263" cy="4736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Bell Gothic Std Black" panose="020B0706020202040204" pitchFamily="34" charset="0"/>
              </a:rPr>
              <a:t>Socio-</a:t>
            </a:r>
            <a:r>
              <a:rPr lang="es-EC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Economic</a:t>
            </a:r>
            <a:r>
              <a:rPr lang="es-EC" dirty="0">
                <a:solidFill>
                  <a:schemeClr val="bg1"/>
                </a:solidFill>
                <a:latin typeface="Bell Gothic Std Black" panose="020B0706020202040204" pitchFamily="34" charset="0"/>
              </a:rPr>
              <a:t> </a:t>
            </a:r>
            <a:r>
              <a:rPr lang="es-EC" dirty="0" err="1">
                <a:solidFill>
                  <a:schemeClr val="bg1"/>
                </a:solidFill>
                <a:latin typeface="Bell Gothic Std Black" panose="020B0706020202040204" pitchFamily="34" charset="0"/>
              </a:rPr>
              <a:t>Exclusion</a:t>
            </a:r>
            <a:endParaRPr lang="en-US" dirty="0">
              <a:solidFill>
                <a:schemeClr val="bg1"/>
              </a:solidFill>
              <a:latin typeface="Bell Gothic Std Black" panose="020B070602020204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F782780-FE83-E869-DCB7-ACB0650CA206}"/>
              </a:ext>
            </a:extLst>
          </p:cNvPr>
          <p:cNvGrpSpPr/>
          <p:nvPr/>
        </p:nvGrpSpPr>
        <p:grpSpPr>
          <a:xfrm>
            <a:off x="9356771" y="6034542"/>
            <a:ext cx="2102400" cy="349200"/>
            <a:chOff x="8247580" y="6009473"/>
            <a:chExt cx="3211598" cy="531592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BEBE9E5B-D7CC-E63C-DA73-010986C5DDFC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3" name="Imagen 12" descr="Texto&#10;&#10;Descripción generada automáticamente">
                <a:extLst>
                  <a:ext uri="{FF2B5EF4-FFF2-40B4-BE49-F238E27FC236}">
                    <a16:creationId xmlns:a16="http://schemas.microsoft.com/office/drawing/2014/main" id="{FC351260-CE7D-2231-E3A9-213341AE9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3EEADBCE-D437-0D38-502C-D307300E5A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Imagen 11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9777964D-5408-6B01-F9D1-A77DCF4D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E7B686D4-A75D-DAAA-8891-50FD17BFE236}"/>
              </a:ext>
            </a:extLst>
          </p:cNvPr>
          <p:cNvCxnSpPr>
            <a:cxnSpLocks/>
          </p:cNvCxnSpPr>
          <p:nvPr/>
        </p:nvCxnSpPr>
        <p:spPr>
          <a:xfrm>
            <a:off x="7943395" y="2352399"/>
            <a:ext cx="0" cy="59540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3446258-2ED9-4892-9A09-7E6BE2632F51}"/>
              </a:ext>
            </a:extLst>
          </p:cNvPr>
          <p:cNvCxnSpPr>
            <a:cxnSpLocks/>
          </p:cNvCxnSpPr>
          <p:nvPr/>
        </p:nvCxnSpPr>
        <p:spPr>
          <a:xfrm>
            <a:off x="10527710" y="2352399"/>
            <a:ext cx="0" cy="62240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C20AFA49-9E7B-E3F8-4B61-00CAE2138ADE}"/>
              </a:ext>
            </a:extLst>
          </p:cNvPr>
          <p:cNvCxnSpPr>
            <a:cxnSpLocks/>
          </p:cNvCxnSpPr>
          <p:nvPr/>
        </p:nvCxnSpPr>
        <p:spPr>
          <a:xfrm>
            <a:off x="7945777" y="3441729"/>
            <a:ext cx="0" cy="59540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9185B114-89A4-179C-202C-679427616A71}"/>
              </a:ext>
            </a:extLst>
          </p:cNvPr>
          <p:cNvCxnSpPr>
            <a:cxnSpLocks/>
          </p:cNvCxnSpPr>
          <p:nvPr/>
        </p:nvCxnSpPr>
        <p:spPr>
          <a:xfrm>
            <a:off x="10530092" y="3441729"/>
            <a:ext cx="0" cy="62240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9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 descr="Mapa&#10;&#10;Descripción generada automáticamente">
            <a:extLst>
              <a:ext uri="{FF2B5EF4-FFF2-40B4-BE49-F238E27FC236}">
                <a16:creationId xmlns:a16="http://schemas.microsoft.com/office/drawing/2014/main" id="{5C7617C3-3CA8-7EB0-3F28-8D18C5BCB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24"/>
            <a:ext cx="9705798" cy="6863524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0AA868-EACE-118F-4401-E60C990F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423" y="5447421"/>
            <a:ext cx="3946753" cy="584775"/>
          </a:xfrm>
        </p:spPr>
        <p:txBody>
          <a:bodyPr>
            <a:normAutofit/>
          </a:bodyPr>
          <a:lstStyle/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National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Index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06882D6-2F90-FE98-ED79-6BC7B47D7909}"/>
              </a:ext>
            </a:extLst>
          </p:cNvPr>
          <p:cNvSpPr txBox="1"/>
          <p:nvPr/>
        </p:nvSpPr>
        <p:spPr>
          <a:xfrm>
            <a:off x="5821522" y="1927412"/>
            <a:ext cx="2446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Socio-</a:t>
            </a:r>
            <a:r>
              <a:rPr lang="es-EC" sz="1600" dirty="0" err="1">
                <a:latin typeface="Bell Gothic Std Light" panose="020B0506020203020204" pitchFamily="34" charset="0"/>
              </a:rPr>
              <a:t>Economic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s-EC" sz="1600" dirty="0">
              <a:latin typeface="Bell Gothic Std Light" panose="020B0506020203020204" pitchFamily="34" charset="0"/>
            </a:endParaRPr>
          </a:p>
          <a:p>
            <a:r>
              <a:rPr lang="es-EC" sz="1600" dirty="0">
                <a:latin typeface="Bell Gothic Std Light" panose="020B0506020203020204" pitchFamily="34" charset="0"/>
              </a:rPr>
              <a:t>CANMARG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3FB9C8-79D3-A4DF-2FA7-4E5060943BF2}"/>
              </a:ext>
            </a:extLst>
          </p:cNvPr>
          <p:cNvSpPr txBox="1"/>
          <p:nvPr/>
        </p:nvSpPr>
        <p:spPr>
          <a:xfrm>
            <a:off x="5821521" y="3926541"/>
            <a:ext cx="2567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Spatial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F2E0CB-5451-4491-E9CF-AF24239A3420}"/>
              </a:ext>
            </a:extLst>
          </p:cNvPr>
          <p:cNvSpPr txBox="1"/>
          <p:nvPr/>
        </p:nvSpPr>
        <p:spPr>
          <a:xfrm>
            <a:off x="5813658" y="6052843"/>
            <a:ext cx="237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err="1">
                <a:latin typeface="Bell Gothic Std Light" panose="020B0506020203020204" pitchFamily="34" charset="0"/>
              </a:rPr>
              <a:t>Transport-Related</a:t>
            </a:r>
            <a:r>
              <a:rPr lang="es-EC" sz="1600" dirty="0">
                <a:latin typeface="Bell Gothic Std Light" panose="020B0506020203020204" pitchFamily="34" charset="0"/>
              </a:rPr>
              <a:t> Social </a:t>
            </a:r>
          </a:p>
          <a:p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2952F76-D304-CDB4-F07E-411D7499DBAF}"/>
              </a:ext>
            </a:extLst>
          </p:cNvPr>
          <p:cNvGrpSpPr/>
          <p:nvPr/>
        </p:nvGrpSpPr>
        <p:grpSpPr>
          <a:xfrm>
            <a:off x="9358008" y="6193273"/>
            <a:ext cx="2101169" cy="347791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50EB24C-A374-566E-90C4-49E085087643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9" name="Imagen 8" descr="Texto&#10;&#10;Descripción generada automáticamente">
                <a:extLst>
                  <a:ext uri="{FF2B5EF4-FFF2-40B4-BE49-F238E27FC236}">
                    <a16:creationId xmlns:a16="http://schemas.microsoft.com/office/drawing/2014/main" id="{9F72C996-2E2E-F656-BE8C-7CBBCDEF3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089AC7A3-92DB-57A5-35FF-0BBF5E61F1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DEF1BDED-6074-75C0-BE42-548358A9B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02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16" descr="Mapa&#10;&#10;Descripción generada automáticamente">
            <a:extLst>
              <a:ext uri="{FF2B5EF4-FFF2-40B4-BE49-F238E27FC236}">
                <a16:creationId xmlns:a16="http://schemas.microsoft.com/office/drawing/2014/main" id="{1743C186-E9DB-B90D-D712-2993CB93F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2" t="85558" r="33537"/>
          <a:stretch/>
        </p:blipFill>
        <p:spPr>
          <a:xfrm>
            <a:off x="401052" y="4166886"/>
            <a:ext cx="3638144" cy="1245140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6882D6-2F90-FE98-ED79-6BC7B47D7909}"/>
              </a:ext>
            </a:extLst>
          </p:cNvPr>
          <p:cNvSpPr txBox="1"/>
          <p:nvPr/>
        </p:nvSpPr>
        <p:spPr>
          <a:xfrm>
            <a:off x="4143710" y="2822740"/>
            <a:ext cx="2362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ll Gothic Std Light" panose="020B0506020203020204" pitchFamily="34" charset="0"/>
              </a:rPr>
              <a:t>50% Social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s-EC" sz="1600" dirty="0">
              <a:latin typeface="Bell Gothic Std Light" panose="020B0506020203020204" pitchFamily="34" charset="0"/>
            </a:endParaRPr>
          </a:p>
          <a:p>
            <a:r>
              <a:rPr lang="es-EC" sz="1600" dirty="0">
                <a:latin typeface="Bell Gothic Std Light" panose="020B0506020203020204" pitchFamily="34" charset="0"/>
              </a:rPr>
              <a:t>50% </a:t>
            </a:r>
            <a:r>
              <a:rPr lang="es-EC" sz="1600" dirty="0" err="1">
                <a:latin typeface="Bell Gothic Std Light" panose="020B0506020203020204" pitchFamily="34" charset="0"/>
              </a:rPr>
              <a:t>Transport</a:t>
            </a:r>
            <a:r>
              <a:rPr lang="es-EC" sz="1600" dirty="0">
                <a:latin typeface="Bell Gothic Std Light" panose="020B0506020203020204" pitchFamily="34" charset="0"/>
              </a:rPr>
              <a:t> </a:t>
            </a:r>
            <a:r>
              <a:rPr lang="es-EC" sz="1600" dirty="0" err="1">
                <a:latin typeface="Bell Gothic Std Light" panose="020B0506020203020204" pitchFamily="34" charset="0"/>
              </a:rPr>
              <a:t>Exclusion</a:t>
            </a:r>
            <a:endParaRPr lang="en-US" sz="1600" dirty="0">
              <a:latin typeface="Bell Gothic Std Light" panose="020B0506020203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1BBAAF1-D608-8819-0C0E-C90C0C85C624}"/>
              </a:ext>
            </a:extLst>
          </p:cNvPr>
          <p:cNvGrpSpPr/>
          <p:nvPr/>
        </p:nvGrpSpPr>
        <p:grpSpPr>
          <a:xfrm>
            <a:off x="9251400" y="6032196"/>
            <a:ext cx="2102400" cy="349200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7B8E2DB-53BD-5D60-17E7-78863D3962AD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10" name="Imagen 9" descr="Texto&#10;&#10;Descripción generada automáticamente">
                <a:extLst>
                  <a:ext uri="{FF2B5EF4-FFF2-40B4-BE49-F238E27FC236}">
                    <a16:creationId xmlns:a16="http://schemas.microsoft.com/office/drawing/2014/main" id="{14610E9F-70BF-EE08-C47A-422E9F196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C404E88B-C26E-B097-576F-4823EE4243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1A28ABB9-C952-277A-7D5D-650C9ED7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1B1506C5-7FD3-B2AF-8784-AE525DF5097E}"/>
              </a:ext>
            </a:extLst>
          </p:cNvPr>
          <p:cNvSpPr txBox="1">
            <a:spLocks/>
          </p:cNvSpPr>
          <p:nvPr/>
        </p:nvSpPr>
        <p:spPr>
          <a:xfrm>
            <a:off x="6893859" y="4866761"/>
            <a:ext cx="4459941" cy="1165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1: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 err="1">
                <a:latin typeface="Bell Gothic Std Black" panose="020B0706020202040204" pitchFamily="34" charset="0"/>
              </a:rPr>
              <a:t>Weight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Calibration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pic>
        <p:nvPicPr>
          <p:cNvPr id="2" name="Marcador de contenido 16" descr="Mapa&#10;&#10;Descripción generada automáticamente">
            <a:extLst>
              <a:ext uri="{FF2B5EF4-FFF2-40B4-BE49-F238E27FC236}">
                <a16:creationId xmlns:a16="http://schemas.microsoft.com/office/drawing/2014/main" id="{3BF300C1-E84B-BB7A-393F-C91BE7821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2"/>
          <a:stretch/>
        </p:blipFill>
        <p:spPr>
          <a:xfrm>
            <a:off x="32246" y="-8713"/>
            <a:ext cx="12043758" cy="4337522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47AE661-72A2-C7A6-507A-42CE2B87F548}"/>
              </a:ext>
            </a:extLst>
          </p:cNvPr>
          <p:cNvCxnSpPr/>
          <p:nvPr/>
        </p:nvCxnSpPr>
        <p:spPr>
          <a:xfrm>
            <a:off x="2033081" y="4046706"/>
            <a:ext cx="149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9823E59-A79A-75CD-5C41-F7FD6FB21A73}"/>
              </a:ext>
            </a:extLst>
          </p:cNvPr>
          <p:cNvCxnSpPr/>
          <p:nvPr/>
        </p:nvCxnSpPr>
        <p:spPr>
          <a:xfrm>
            <a:off x="4552545" y="1445974"/>
            <a:ext cx="486383" cy="112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01DC741-C33A-E0F7-856E-B414CB08AFBF}"/>
              </a:ext>
            </a:extLst>
          </p:cNvPr>
          <p:cNvCxnSpPr/>
          <p:nvPr/>
        </p:nvCxnSpPr>
        <p:spPr>
          <a:xfrm>
            <a:off x="6096000" y="943583"/>
            <a:ext cx="0" cy="152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60C4AD-6894-4C65-7D72-C20E86371BAB}"/>
              </a:ext>
            </a:extLst>
          </p:cNvPr>
          <p:cNvSpPr txBox="1"/>
          <p:nvPr/>
        </p:nvSpPr>
        <p:spPr>
          <a:xfrm>
            <a:off x="3582853" y="3862040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latin typeface="Bell Gothic Std Light" panose="020B0506020203020204" pitchFamily="34" charset="0"/>
              </a:rPr>
              <a:t>Toronto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96A613E-A893-F950-89E4-E72BA4876F19}"/>
              </a:ext>
            </a:extLst>
          </p:cNvPr>
          <p:cNvSpPr txBox="1"/>
          <p:nvPr/>
        </p:nvSpPr>
        <p:spPr>
          <a:xfrm>
            <a:off x="4766552" y="2615919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latin typeface="Bell Gothic Std Light" panose="020B0506020203020204" pitchFamily="34" charset="0"/>
              </a:rPr>
              <a:t>Ottawa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8B1E69C-2B82-D77B-92A1-50F0763FAED3}"/>
              </a:ext>
            </a:extLst>
          </p:cNvPr>
          <p:cNvSpPr txBox="1"/>
          <p:nvPr/>
        </p:nvSpPr>
        <p:spPr>
          <a:xfrm>
            <a:off x="5823623" y="2534849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 err="1">
                <a:latin typeface="Bell Gothic Std Light" panose="020B0506020203020204" pitchFamily="34" charset="0"/>
              </a:rPr>
              <a:t>Montréal</a:t>
            </a:r>
            <a:endParaRPr lang="en-US" sz="1050" dirty="0">
              <a:latin typeface="Bell Gothic Std Light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AA868-EACE-118F-4401-E60C990F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859" y="4866761"/>
            <a:ext cx="4459941" cy="1165435"/>
          </a:xfrm>
        </p:spPr>
        <p:txBody>
          <a:bodyPr>
            <a:normAutofit/>
          </a:bodyPr>
          <a:lstStyle/>
          <a:p>
            <a:pPr algn="r"/>
            <a:r>
              <a:rPr lang="es-EC" sz="2600" dirty="0" err="1">
                <a:latin typeface="Bell Gothic Std Black" panose="020B0706020202040204" pitchFamily="34" charset="0"/>
              </a:rPr>
              <a:t>Challenge</a:t>
            </a:r>
            <a:r>
              <a:rPr lang="es-EC" sz="2600" dirty="0">
                <a:latin typeface="Bell Gothic Std Black" panose="020B0706020202040204" pitchFamily="34" charset="0"/>
              </a:rPr>
              <a:t> 1:</a:t>
            </a:r>
            <a:br>
              <a:rPr lang="es-EC" sz="2600" dirty="0">
                <a:latin typeface="Bell Gothic Std Black" panose="020B0706020202040204" pitchFamily="34" charset="0"/>
              </a:rPr>
            </a:br>
            <a:r>
              <a:rPr lang="es-EC" sz="2600" dirty="0" err="1">
                <a:latin typeface="Bell Gothic Std Black" panose="020B0706020202040204" pitchFamily="34" charset="0"/>
              </a:rPr>
              <a:t>Weight</a:t>
            </a:r>
            <a:r>
              <a:rPr lang="es-EC" sz="2600" dirty="0">
                <a:latin typeface="Bell Gothic Std Black" panose="020B0706020202040204" pitchFamily="34" charset="0"/>
              </a:rPr>
              <a:t> </a:t>
            </a:r>
            <a:r>
              <a:rPr lang="es-EC" sz="2600" dirty="0" err="1">
                <a:latin typeface="Bell Gothic Std Black" panose="020B0706020202040204" pitchFamily="34" charset="0"/>
              </a:rPr>
              <a:t>Calibration</a:t>
            </a:r>
            <a:endParaRPr lang="en-US" sz="2600" dirty="0">
              <a:latin typeface="Bell Gothic Std Black" panose="020B070602020204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083A6FA-05C4-8D52-BFBA-7BB29A68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46" y="457199"/>
            <a:ext cx="7303617" cy="451363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754299E-C217-B4CA-1A02-D1B057603030}"/>
              </a:ext>
            </a:extLst>
          </p:cNvPr>
          <p:cNvSpPr txBox="1"/>
          <p:nvPr/>
        </p:nvSpPr>
        <p:spPr>
          <a:xfrm>
            <a:off x="7551404" y="3127393"/>
            <a:ext cx="1495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ell Gothic Std Light" panose="020B0506020203020204" pitchFamily="34" charset="0"/>
              </a:rPr>
              <a:t>50% </a:t>
            </a:r>
            <a:r>
              <a:rPr lang="es-EC" sz="1200" dirty="0" err="1">
                <a:latin typeface="Bell Gothic Std Light" panose="020B0506020203020204" pitchFamily="34" charset="0"/>
              </a:rPr>
              <a:t>Tr</a:t>
            </a:r>
            <a:r>
              <a:rPr lang="es-EC" sz="1200" dirty="0">
                <a:latin typeface="Bell Gothic Std Light" panose="020B0506020203020204" pitchFamily="34" charset="0"/>
              </a:rPr>
              <a:t> / 50% </a:t>
            </a:r>
            <a:r>
              <a:rPr lang="es-EC" sz="1200" dirty="0" err="1">
                <a:latin typeface="Bell Gothic Std Light" panose="020B0506020203020204" pitchFamily="34" charset="0"/>
              </a:rPr>
              <a:t>Soc</a:t>
            </a:r>
            <a:endParaRPr lang="en-US" sz="1200" dirty="0">
              <a:latin typeface="Bell Gothic Std Light" panose="020B05060202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3F64F02-B179-C1E5-78D6-5E8A8ABBC1BC}"/>
              </a:ext>
            </a:extLst>
          </p:cNvPr>
          <p:cNvSpPr txBox="1"/>
          <p:nvPr/>
        </p:nvSpPr>
        <p:spPr>
          <a:xfrm>
            <a:off x="7544531" y="4403340"/>
            <a:ext cx="1688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ell Gothic Std Light" panose="020B0506020203020204" pitchFamily="34" charset="0"/>
              </a:rPr>
              <a:t>14% </a:t>
            </a:r>
            <a:r>
              <a:rPr lang="es-EC" sz="1200" dirty="0" err="1">
                <a:latin typeface="Bell Gothic Std Light" panose="020B0506020203020204" pitchFamily="34" charset="0"/>
              </a:rPr>
              <a:t>Tr</a:t>
            </a:r>
            <a:r>
              <a:rPr lang="es-EC" sz="1200" dirty="0">
                <a:latin typeface="Bell Gothic Std Light" panose="020B0506020203020204" pitchFamily="34" charset="0"/>
              </a:rPr>
              <a:t> / 68% </a:t>
            </a:r>
            <a:r>
              <a:rPr lang="es-EC" sz="1200" dirty="0" err="1">
                <a:latin typeface="Bell Gothic Std Light" panose="020B0506020203020204" pitchFamily="34" charset="0"/>
              </a:rPr>
              <a:t>Soc</a:t>
            </a:r>
            <a:endParaRPr lang="en-US" sz="1200" dirty="0">
              <a:latin typeface="Bell Gothic Std Light" panose="020B0506020203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4C41DF-9FB0-0EE9-6590-65C0A26681F8}"/>
              </a:ext>
            </a:extLst>
          </p:cNvPr>
          <p:cNvSpPr txBox="1"/>
          <p:nvPr/>
        </p:nvSpPr>
        <p:spPr>
          <a:xfrm>
            <a:off x="7544530" y="3875701"/>
            <a:ext cx="168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ell Gothic Std Light" panose="020B0506020203020204" pitchFamily="34" charset="0"/>
              </a:rPr>
              <a:t>30% </a:t>
            </a:r>
            <a:r>
              <a:rPr lang="es-EC" sz="1200" dirty="0" err="1">
                <a:latin typeface="Bell Gothic Std Light" panose="020B0506020203020204" pitchFamily="34" charset="0"/>
              </a:rPr>
              <a:t>Tr</a:t>
            </a:r>
            <a:r>
              <a:rPr lang="es-EC" sz="1200" dirty="0">
                <a:latin typeface="Bell Gothic Std Light" panose="020B0506020203020204" pitchFamily="34" charset="0"/>
              </a:rPr>
              <a:t> / 70% </a:t>
            </a:r>
            <a:r>
              <a:rPr lang="es-EC" sz="1200" dirty="0" err="1">
                <a:latin typeface="Bell Gothic Std Light" panose="020B0506020203020204" pitchFamily="34" charset="0"/>
              </a:rPr>
              <a:t>Soc</a:t>
            </a:r>
            <a:endParaRPr lang="en-US" sz="1200" dirty="0">
              <a:latin typeface="Bell Gothic Std Light" panose="020B0506020203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B9A5082-038F-0490-8F8D-EBC6C0F56871}"/>
              </a:ext>
            </a:extLst>
          </p:cNvPr>
          <p:cNvSpPr txBox="1"/>
          <p:nvPr/>
        </p:nvSpPr>
        <p:spPr>
          <a:xfrm>
            <a:off x="7544530" y="3504091"/>
            <a:ext cx="150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ell Gothic Std Light" panose="020B0506020203020204" pitchFamily="34" charset="0"/>
              </a:rPr>
              <a:t>40% </a:t>
            </a:r>
            <a:r>
              <a:rPr lang="es-EC" sz="1200" dirty="0" err="1">
                <a:latin typeface="Bell Gothic Std Light" panose="020B0506020203020204" pitchFamily="34" charset="0"/>
              </a:rPr>
              <a:t>Tr</a:t>
            </a:r>
            <a:r>
              <a:rPr lang="es-EC" sz="1200" dirty="0">
                <a:latin typeface="Bell Gothic Std Light" panose="020B0506020203020204" pitchFamily="34" charset="0"/>
              </a:rPr>
              <a:t> / 60% </a:t>
            </a:r>
            <a:r>
              <a:rPr lang="es-EC" sz="1200" dirty="0" err="1">
                <a:latin typeface="Bell Gothic Std Light" panose="020B0506020203020204" pitchFamily="34" charset="0"/>
              </a:rPr>
              <a:t>Soc</a:t>
            </a:r>
            <a:endParaRPr lang="en-US" sz="1200" dirty="0">
              <a:latin typeface="Bell Gothic Std Light" panose="020B0506020203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43617B4-EA83-E831-EAEF-DFC99EBD8428}"/>
              </a:ext>
            </a:extLst>
          </p:cNvPr>
          <p:cNvSpPr txBox="1"/>
          <p:nvPr/>
        </p:nvSpPr>
        <p:spPr>
          <a:xfrm>
            <a:off x="7529312" y="2743445"/>
            <a:ext cx="1688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ell Gothic Std Light" panose="020B0506020203020204" pitchFamily="34" charset="0"/>
              </a:rPr>
              <a:t>60% </a:t>
            </a:r>
            <a:r>
              <a:rPr lang="es-EC" sz="1200" dirty="0" err="1">
                <a:latin typeface="Bell Gothic Std Light" panose="020B0506020203020204" pitchFamily="34" charset="0"/>
              </a:rPr>
              <a:t>Tr</a:t>
            </a:r>
            <a:r>
              <a:rPr lang="es-EC" sz="1200" dirty="0">
                <a:latin typeface="Bell Gothic Std Light" panose="020B0506020203020204" pitchFamily="34" charset="0"/>
              </a:rPr>
              <a:t> / 40% </a:t>
            </a:r>
            <a:r>
              <a:rPr lang="es-EC" sz="1200" dirty="0" err="1">
                <a:latin typeface="Bell Gothic Std Light" panose="020B0506020203020204" pitchFamily="34" charset="0"/>
              </a:rPr>
              <a:t>Soc</a:t>
            </a:r>
            <a:endParaRPr lang="en-US" sz="1200" dirty="0">
              <a:latin typeface="Bell Gothic Std Light" panose="020B0506020203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7298AB2-B2FE-535C-F471-0C181E36FE71}"/>
              </a:ext>
            </a:extLst>
          </p:cNvPr>
          <p:cNvSpPr txBox="1"/>
          <p:nvPr/>
        </p:nvSpPr>
        <p:spPr>
          <a:xfrm>
            <a:off x="7544529" y="2391646"/>
            <a:ext cx="1688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ell Gothic Std Light" panose="020B0506020203020204" pitchFamily="34" charset="0"/>
              </a:rPr>
              <a:t>70% </a:t>
            </a:r>
            <a:r>
              <a:rPr lang="es-EC" sz="1200" dirty="0" err="1">
                <a:latin typeface="Bell Gothic Std Light" panose="020B0506020203020204" pitchFamily="34" charset="0"/>
              </a:rPr>
              <a:t>Tr</a:t>
            </a:r>
            <a:r>
              <a:rPr lang="es-EC" sz="1200" dirty="0">
                <a:latin typeface="Bell Gothic Std Light" panose="020B0506020203020204" pitchFamily="34" charset="0"/>
              </a:rPr>
              <a:t> / 30% </a:t>
            </a:r>
            <a:r>
              <a:rPr lang="es-EC" sz="1200" dirty="0" err="1">
                <a:latin typeface="Bell Gothic Std Light" panose="020B0506020203020204" pitchFamily="34" charset="0"/>
              </a:rPr>
              <a:t>Soc</a:t>
            </a:r>
            <a:endParaRPr lang="en-US" sz="1200" dirty="0">
              <a:latin typeface="Bell Gothic Std Light" panose="020B0506020203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9988EB3-91F6-A522-6A82-69E17BE080B4}"/>
              </a:ext>
            </a:extLst>
          </p:cNvPr>
          <p:cNvGrpSpPr/>
          <p:nvPr/>
        </p:nvGrpSpPr>
        <p:grpSpPr>
          <a:xfrm>
            <a:off x="9251400" y="6032196"/>
            <a:ext cx="2102400" cy="349200"/>
            <a:chOff x="8247580" y="6009473"/>
            <a:chExt cx="3211598" cy="53159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46A9459-1E9B-A472-7DD2-2AC3D257CAD3}"/>
                </a:ext>
              </a:extLst>
            </p:cNvPr>
            <p:cNvGrpSpPr/>
            <p:nvPr/>
          </p:nvGrpSpPr>
          <p:grpSpPr>
            <a:xfrm>
              <a:off x="9016679" y="6009473"/>
              <a:ext cx="2442499" cy="531592"/>
              <a:chOff x="9016679" y="6009473"/>
              <a:chExt cx="2442499" cy="531592"/>
            </a:xfrm>
          </p:grpSpPr>
          <p:pic>
            <p:nvPicPr>
              <p:cNvPr id="9" name="Imagen 8" descr="Texto&#10;&#10;Descripción generada automáticamente">
                <a:extLst>
                  <a:ext uri="{FF2B5EF4-FFF2-40B4-BE49-F238E27FC236}">
                    <a16:creationId xmlns:a16="http://schemas.microsoft.com/office/drawing/2014/main" id="{7B2C9E37-FDB1-BA62-448D-6F5061C11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2572" y="6009473"/>
                <a:ext cx="1296606" cy="531592"/>
              </a:xfrm>
              <a:prstGeom prst="rect">
                <a:avLst/>
              </a:prstGeom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853B659E-AF86-6A8C-4A3C-13694E8093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49" b="20469"/>
              <a:stretch/>
            </p:blipFill>
            <p:spPr bwMode="auto">
              <a:xfrm>
                <a:off x="9016679" y="6032196"/>
                <a:ext cx="793830" cy="297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3533A5EA-BA47-03B4-995C-2EFD72E09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580" y="6032196"/>
              <a:ext cx="417036" cy="506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07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654</Words>
  <Application>Microsoft Office PowerPoint</Application>
  <PresentationFormat>Panorámica</PresentationFormat>
  <Paragraphs>121</Paragraphs>
  <Slides>19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Bell Gothic Std Black</vt:lpstr>
      <vt:lpstr>Bell Gothic Std Light</vt:lpstr>
      <vt:lpstr>Calibri</vt:lpstr>
      <vt:lpstr>Calibri Light</vt:lpstr>
      <vt:lpstr>Courier New</vt:lpstr>
      <vt:lpstr>Verdana Pro Light</vt:lpstr>
      <vt:lpstr>Tema de Office</vt:lpstr>
      <vt:lpstr>Developing a Transport-Related Social Exclusion Index for Canada  Maria Laura Guerrero Balarezo Polytechnique Montréal-CIRRELT Genevieve Boisjoly Polytechnique Montréal-CIRRELT Martin Trépanier Polytechnique Montréal-CIRRELT</vt:lpstr>
      <vt:lpstr>Background</vt:lpstr>
      <vt:lpstr>Previous Work</vt:lpstr>
      <vt:lpstr>Presentación de PowerPoint</vt:lpstr>
      <vt:lpstr>Presentación de PowerPoint</vt:lpstr>
      <vt:lpstr>Transport-Related social exclusion index</vt:lpstr>
      <vt:lpstr>National Index</vt:lpstr>
      <vt:lpstr>Presentación de PowerPoint</vt:lpstr>
      <vt:lpstr>Challenge 1: Weight Calibration</vt:lpstr>
      <vt:lpstr>Challenge 1: Weight Calibration</vt:lpstr>
      <vt:lpstr>Presentación de PowerPoint</vt:lpstr>
      <vt:lpstr>Challenge 2: Information Montreal Index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Laura Guerrero Balarezo</dc:creator>
  <cp:lastModifiedBy>Maria Laura Guerrero Balarezo</cp:lastModifiedBy>
  <cp:revision>12</cp:revision>
  <cp:lastPrinted>2023-03-27T04:16:41Z</cp:lastPrinted>
  <dcterms:created xsi:type="dcterms:W3CDTF">2022-09-08T15:10:56Z</dcterms:created>
  <dcterms:modified xsi:type="dcterms:W3CDTF">2023-03-27T04:18:13Z</dcterms:modified>
</cp:coreProperties>
</file>