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ppt/ink/ink17.xml" ContentType="application/inkml+xml"/>
  <Override PartName="/ppt/notesSlides/notesSlide2.xml" ContentType="application/vnd.openxmlformats-officedocument.presentationml.notesSlide+xml"/>
  <Override PartName="/ppt/ink/ink18.xml" ContentType="application/inkml+xml"/>
  <Override PartName="/ppt/notesSlides/notesSlide3.xml" ContentType="application/vnd.openxmlformats-officedocument.presentationml.notesSlide+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61" r:id="rId3"/>
    <p:sldId id="283" r:id="rId4"/>
    <p:sldId id="278" r:id="rId5"/>
    <p:sldId id="280" r:id="rId6"/>
    <p:sldId id="285" r:id="rId7"/>
    <p:sldId id="272" r:id="rId8"/>
    <p:sldId id="274" r:id="rId9"/>
    <p:sldId id="271" r:id="rId10"/>
    <p:sldId id="286"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CAD"/>
    <a:srgbClr val="F8CBAD"/>
    <a:srgbClr val="FFD3BC"/>
    <a:srgbClr val="FED1B6"/>
    <a:srgbClr val="FFEDDF"/>
    <a:srgbClr val="C2B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4"/>
    <p:restoredTop sz="94730"/>
  </p:normalViewPr>
  <p:slideViewPr>
    <p:cSldViewPr snapToGrid="0">
      <p:cViewPr varScale="1">
        <p:scale>
          <a:sx n="114" d="100"/>
          <a:sy n="114" d="100"/>
        </p:scale>
        <p:origin x="8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5:36.12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7:06.880"/>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1 1,'33'0,"-5"0,-12 0,-2 2,0 1,0 2,1 1,1 2,0 1,0 2,-2 0,-2-2,-1 1,0 1,1 3,1 2,1 2,2 4,-4-5,0 6,-4-8,1 4,-1-2,2 2,-1 0,0-1,0 0,-1-3,0 0,0-1,0 1,-1-1,0 0,-3 1,0-2,-3-1,0 1,-1-3,0 1,1 3,5 6,6 6,3 3,2-1,-1-3,-1-3,1 0,1 0,-1-1,-3-3,-4-3,-4-5,-4 0,5 11,-2-4,7 18,3 6,-6-13,6 12,-7-20,1 4,1 1,-1 0,1 0,1 0,0 1,0 0,2-1,0-2,0-4,-2-3,-1-4,-2-2,-2-3,-3 6,0 1,-2 7,0-1,0 0,0 1,1 2,1 0,1-5,0-4,0-4,-1-2,1 4,-1-1,2 3,-3-1,1-4,0 5,-1-5,2 2,-2 0,1-1,-1 1,0-1,0 0,3 0,-2 0,1 0,-1 1,-1 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7:35.736"/>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1 1,'12'34,"14"31,-8-27,15 33,-10-21,6 18,4 22,-12-30,-1 4,1 5,0 1,-1 0,0-1,-4-11,-1-4,5 26,-6-19,-4-13,-3-10,-3-12,-2-10,-1 0,-1 7,2 20,3 28,-1-11,1 1,3 28,-3-14,1-2,2 6,-2-9,0 3,-1-21,0-1,1 13,-1 0,-1-12,0-2,0 2,0-1,0 3,0-1,1 34,-1-18,-3-31,-1-15,0-5,0 7,0 5,0 7,0 21,0 16,0 10,0 4,0-8,0 13,0-27,0-13,0-4,0-4,0 27,0-35,0 9,0-10,0-4,0-6,-2-3,-2 12,-4 16,-3 9,-2 4,-2-2,0-9,0-6,1-6,-1-4,1-2,0-3,3-5,3-5,3-5,2-3,2-3,1-2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32:15.735"/>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32:22.499"/>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1 977,'17'-29,"1"2,-8 18,2-3,2-2,5-3,3-4,4-4,0 1,-3 1,-3 3,-6 4,-2 2,-2 2,-2 2,0 1,-1 0,0 1,1 0,-1-1,0 0,1 0,0 1,2-2,-3 3,3-3,-5 4,2-1,4-3,-4 3,4-2,-5 3,1-1,4-3,-3 2,3-3,-2 4,1-2,2-1,1-1,1-2,0 1,0 0,1-1,-5 4,4-4,-6 5,2-2,-1 0,1 0,-2 0,0 2,-1 0,-1 1,1 0,0-1,0 0,1 0,0-1,0 0,1-1,0 0,0 1,0 0,0 0,-1 0,3-2,-5 4,4-3,-4 3,2-1,-1 0,0 0,0 1,2-2,-3 2,4-3,-4 2,1 0,-1-1,0 2,1-4,0 2,0-2,-3 4,3-4,-2 3,1-2,0 0,-2 4,3-5,-3 4,2-2,-1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32:26.182"/>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 3559,'0'-30,"0"3,0 12,0-1,0 1,1-1,4-10,-2 9,7-16,-7 18,5-11,-4 9,2-4,0 2,-1 1,1 1,-2 1,1 1,-1 1,-1 0,1-1,1 1,-1 0,1 0,0 1,-1 1,0 1,0 0,0 1,2 0,0-2,1 1,-2-1,1 0,1-1,-1-1,0 0,0 0,0 0,-1-1,0 1,1-1,-1 1,0-1,2-2,-1-1,2 1,1 1,0 2,-1 2,-1 4,-4-1,-2-3,0-5,1-3,2-3,3-1,1-3,0-3,-1 1,0-2,-1 2,0 2,0 1,-1 1,0 0,0 0,-1 2,0 0,0 2,0 0,2-3,-2 7,4-3,-4 10,2-4,-1 0,0 1,-1-1,0 1,0 0,-1 0,1 0,-1-1,1 1,-1 0,0-1,0 0,-1 1,1 0,0 1,-1 0,0-1,0-1,2-5,-2 4,1-5,-1 3,0-6,2-3,0-4,1-2,0-5,1-2,1-2,0 0,-1 4,1 5,-2 5,0 6,-2 6,0 3,2-2,3-5,4-7,5-8,-5 6,5-8,-7 9,4-6,-1 0,0 2,-2 3,0 2,-2 3,1 2,0-2,0 1,1 1,1 1,-3 3,0 3,-2 0,-1 1,0 1,0 1,-2 0,1-2,-2 4,1-4,-2 4,2-4,-1 0,0 0,1 0,-1 0,1 1,0-1,-1 0,0 0,1-1,0 0,-1 0,1 0,-1-1,1-1,-1 0,1 1,-1 0,0 2,-2 0,0-5,0 6,-1-6,1 7,0-3,0 0,1 0,0 0,0 1,-1 0,1 2,0-1,0 1,0-2,1 0,0-1,-1 0,1 0,0-1,-1-1,0 0,1 1,-1 1,0 1,0-1,-2 4,2-1,-2 0,0 2,0-4,1 2,0 0,1 0,-1 0,1 0,0 0,-1 0,1 0,0 0,0 0,0 0,1 0,-1-1,1 2,-1-1,0 2,0-1,2-1,-1-1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32:30.141"/>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89 3060,'-33'7,"6"0,17-4,2 0,-3-1,37-15,-22 8,32-11,-28 12,0 0,3-1,-14-9,5 4,-12-5,5 7,-1 1,0-3,3-2,0 2,1-1,1 3,0-3,0-1,1 0,0-1,0-1,0 0,0 0,0 0,0-1,0 1,0-1,1-1,1-1,-1 1,2 2,-1 4,0 1,2-2,-1 2,2-5,-2 3,-1 0,0-2,-1 2,0-1,1 1,-1 0,1 0,0 1,-1 0,0-2,0 1,-1-1,0 2,0 0,0-2,0 0,0 0,0-2,0 0,0-1,0-1,0 2,0-1,0-1,0 0,0-1,0-2,0-2,0-3,0-3,0-1,0-3,0 2,0-8,0 16,-1-10,-1 13,0 0,0-2,1-4,1-6,3-17,3-11,0-2,-1 4,-3 12,-1 9,-1 3,0 1,0 2,0 5,0 2,1 0,0-4,1 9,-1-8,1 9,0-3,-1 0,1 3,-1 0,0 1,-1 0,0 2,0 1,0-1,0 0,0-1,0 0,0 1,0 0,0 0,0-1,0 1,0 1,0-2,0-2,0-5,0 7,0-8,0 8,0-4,0 0,0 1,0 1,0 1,0 0,0 1,0-1,0 1,0 0,1-1,0 1,0 0,-1 2,1 0,-1 1,0 0,0 0,0 1,0-1,0-2,0 4,0-4,0 4,0-3,0 0,0-1,0 0,-2 0,0 0,-1 1,0-1,-1 1,1-1,0 1,-1 1,1 0,-1-1,1 1,0-1,1-1,0 1,1-2,-2-2,3 6,-2-4,2 5,0 0,-1-5,0 5,0-4,0 4,0-4,0 3,1-2,0 0,0 3,0-6,0 5,0-3,1 3,0 1,3-6,0 1,0 0,0 1,-1 6,-1-2,1-3,-1 3,0-2,-1 1,0-2,1 1,-1-1,0 2,0 0,0-1,0 0,0 1,-1-1,0 2,0-5,0 6,0-5,0 5,0-3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32:33.824"/>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55,'37'0,"-1"0,-10 0,7 0,6 0,4 0,3 0,5 0,6 0,0 0,-8 0,-9 0,-12 0,-1 0,-1 0,0 0,-4 0,0 0,-7 0,4 0,-4 0,3 0,1-1,0 0,2 0,-1-1,0-1,-2 0,0-1,-1 1,-1 0,1 1,0 1,0 0,0 1,0 0,-3 0,0 0,0 0,4 0,-6-1,4 0,-5-1,3 0,-1 1,1-1,0 0,0 0,0 0,-1 0,-3 0,0 0,1 0,-1 0,1 2,0-2,-1 1,2 0,-1 0,0 1,-1 0,0 0,1 0,0 0,1 0,-3 0,2 0,-1 0,1 0,0 0,-2 0,2 2,-2-1,1 1,1 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8T14:01:22.283"/>
    </inkml:context>
    <inkml:brush xml:id="br0">
      <inkml:brushProperty name="width" value="0.05" units="cm"/>
      <inkml:brushProperty name="height" value="0.05" units="cm"/>
    </inkml:brush>
  </inkml:definitions>
  <inkml:trace contextRef="#ctx0" brushRef="#br0">4 1 24575,'0'10'0,"0"1"0,0-1 0,0 3 0,0-1 0,0 0 0,0-2 0,0-2 0,0-1 0,0-2 0,0 0 0,0 0 0,0 2 0,0-3 0,0 2 0,0-2 0,0 0 0,0 0 0,0-1 0,0 0 0,0 0 0,0 1 0,0-1 0,0-1 0,0 1 0,0-1 0,0 1 0,0 1 0,0 1 0,0-1 0,-1 1 0,0-1 0,0 1 0,0-1 0,1-1 0,0 0 0,0-1 0,0 2 0,0 0 0,0 2 0,0 1 0,0 0 0,0 0 0,0 3 0,0-4 0,0 2 0,0-6 0,0 1 0,0 0 0,0-1 0,0-1 0,0 1 0,0 1 0,0 0 0,0 0 0,0 1 0,0-1 0,0 0 0,0 0 0,0-1 0,0 0 0,0 0 0,0-1 0,1 1 0,0 0 0,0 1 0,-1 0 0,0 0 0,0 1 0,0-1 0,0 0 0,0 0 0,0-1 0,0 0 0,0 1 0,0-1 0,0 0 0,0 0 0,0 0 0,1 1 0,0-1 0,0 0 0,-1 1 0,0-2 0,1 2 0,0-2 0,1 2 0,-1 0 0,0 0 0,2 1 0,-1-1 0,0 0 0,0 1 0,-1 0 0,1 1 0,-1-1 0,0 0 0,0-1 0,0 1 0,0 0 0,0 0 0,0 1 0,-1-2 0,0 0 0,0 1 0,0-1 0,0 1 0,1-2 0,0 2 0,0-1 0,0 0 0,-1 0 0,0 0 0,0 0 0,0-1 0,0 0 0,0 0 0,0-1 0,0 1 0,0-1 0,0 1 0,0-1 0,0 1 0,0 0 0,0 1 0,0 0 0,1 1 0,0 0 0,-1 0 0,1-1 0,0 1 0,0-1 0,-1 0 0,1 0 0,-1-1 0,1 0 0,0-1 0,0 1 0,-1 1 0,1 0 0,0 0 0,1 1 0,-1-1 0,-1 0 0,1-1 0,0 0 0,0 0 0,0 0 0,-1 0 0,0-1 0,1 1 0,-1 1 0,1-2 0,1 3 0,-2-2 0,1 2 0,1-1 0,-1 0 0,0 1 0,0 0 0,0 1 0,0-1 0,0 0 0,0-1 0,0 0 0,-1 0 0,1 0 0,-1-1 0,0-1 0,1 1 0,0 1 0,1 0 0,0 0 0,0 0 0,1 3 0,0-3 0,1 2 0,-3-2 0,2 0 0,-2 0 0,0 0 0,0 0 0,-1-1 0,1 0 0,0 0 0,0-1 0,-1 1 0,0 1 0,1-1 0,1 2 0,-1-1 0,1 0 0,-1 0 0,0 1 0,1-2 0,-1 1 0,0-2 0,-1 1 0,1-1 0,0 1 0,0 0 0,-1 1 0,1 1 0,-1-1 0,1 0 0,0 1 0,-1-1 0,0 0 0,1 0 0,0 0 0,0 0 0,-1-1 0,1 1 0,-1-1 0,1 2 0,0-1 0,0 1 0,-1-2 0,0 2 0,1-1 0,0 0 0,0-1 0,-1 0 0,0 0 0,1 0 0,0 1 0,1 0 0,-1 0 0,1 0 0,0 0 0,-1 1 0,0-2 0,1 1 0,-1-2 0,-1 1 0,1 0 0,-1 0 0,1 1 0,0 1 0,0-1 0,0 1 0,-1-1 0,1 0 0,0 1 0,1-1 0,-2-1 0,2 0 0,-1 1 0,0 0 0,0 0 0,0 0 0,0 0 0,1-1 0,-1 1 0,0-1 0,0 2 0,1-1 0,0 0 0,-2 0 0,2 0 0,-1 0 0,0 0 0,1 1 0,0-1 0,-1 2 0,0-1 0,1 1 0,-1-2 0,0 1 0,1-1 0,0 0 0,-1 1 0,1-1 0,0 0 0,-1 0 0,1 0 0,-1-1 0,0-1 0,0 0 0,-1 1 0,1-1 0,0 1 0,0 0 0,1 1 0,0 0 0,1 1 0,-1-1 0,0 0 0,0 0 0,0 0 0,0 0 0,-1-1 0,1 0 0,-1 0 0,0 0 0,0 0 0,-1 0 0,2 0 0,-1 1 0,1 0 0,0 1 0,0-1 0,0 1 0,0-1 0,-1-1 0,0 0 0,0 0 0,-1-1 0,1 0 0,0 1 0,-1 0 0,1 0 0,0 1 0,0 0 0,0 0 0,0 0 0,1 0 0,-1 1 0,0-1 0,-1 1 0,0-2 0,0 1 0,1-1 0,0-1 0,0 0 0,0 0 0,0 0 0,-1 0 0,0 2 0,0 0 0,0 1 0,0 0 0,1 1 0,-1-1 0,2 1 0,-1 0 0,1-1 0,0-2 0,0 0 0,0-1 0,0 1 0,0 0 0,0 0 0,0 0 0,0 0 0,0 0 0,-2-1 0,2 1 0,-1 0 0,0 0 0,1 0 0,-1 0 0,0-1 0,1 1 0,-1 0 0,1-1 0,-1 1 0,1-1 0,-1 1 0,1-1 0,-1 1 0,1-1 0,0 1 0,-1-1 0,2 2 0,-1-2 0,0 2 0,1-2 0,-2 1 0,1-1 0,-1 1 0,0 0 0,0 0 0,1 1 0,-1-1 0,1 0 0,0 0 0,-1 1 0,1 0 0,-1-1 0,1 1 0,-1-1 0,1 0 0,0 0 0,-1 1 0,1-1 0,0 1 0,0 0 0,0-1 0,0 0 0,1 1 0,-1 0 0,0-1 0,0 0 0,-1 1 0,0-1 0,1 0 0,-1 1 0,0-1 0,1 1 0,-1-1 0,0 1 0,1 0 0,-1 0 0,1 0 0,-1 0 0,1 1 0,-1-1 0,0 0 0,1 0 0,0 1 0,0-1 0,0 1 0,-1-2 0,1 1 0,-1 1 0,0 1 0,0-1 0,1 0 0,-1 0 0,1-1 0,-1 0 0,0 1 0,0-1 0,0 0 0,0 0 0,1 1 0,0-1 0,-1 0 0,1 0 0,-1 1 0,1 0 0,0 0 0,0 1 0,1-1 0,-2 0 0,1 0 0,0 0 0,-1 0 0,1-1 0,-1 1 0,1-1 0,0 0 0,0 1 0,0-1 0,1 0 0,-1 1 0,0-1 0,0 0 0,0 0 0,0 1 0,1-1 0,-1 0 0,1-1 0,-1 0 0,0 1 0,1 0 0,1 1 0,-2-1 0,2 0 0,-1 0 0,1 0 0,0 0 0,0 1 0,1-1 0,-1 1 0,1-1 0,-1 1 0,0-1 0,-1 0 0,0-1 0,1 1 0,-1-1 0,1 1 0,0 1 0,0-1 0,0 0 0,0 1 0,0-1 0,0 0 0,1 1 0,-1-1 0,0 1 0,-2-2 0,1 1 0,0 1 0,1-1 0,-1 0 0,-1 0 0,1 1 0,0-1 0,-1 1 0,2-1 0,-1 0 0,0 1 0,1 0 0,-1 1 0,0-1 0,1-1 0,-1 1 0,-1-1 0,1 0 0,-1 0 0,-1 1 0,2 0 0,-1-2 0,2 2 0,-2-2 0,0 2 0,0-1 0,1 0 0,0 0 0,1 1 0,-1-1 0,-1 1 0,1-1 0,-1 0 0,1 0 0,-1 1 0,0-1 0,0 0 0,-1 1 0,1-2 0,0 1 0,-1-1 0,1 0 0,0 0 0,0 0 0,2 2 0,-3-2 0,2 2 0,-2-2 0,2 2 0,0-1 0,-1 0 0,1 1 0,0-1 0,-1 1 0,2-1 0,-1 0 0,0 0 0,0 1 0,1-1 0,-1 0 0,0 0 0,1 0 0,-1 0 0,0-2 0,0 1 0,-1 0 0,0-1 0,-1 1 0,0-1 0,0 0 0,0 0 0,1 1 0,0 1 0,1 0 0,2 0 0,1 0 0,1 2 0,0 0 0,0 0 0,0 1 0,0 0 0,-1-1 0,-1-1 0,1 0 0,-3-1 0,1 0 0,-2 0 0,2 0 0,-1 1 0,0 0 0,0 1 0,1-1 0,-1-1 0,1 1 0,-1-1 0,0 0 0,0 0 0,0 0 0,-1-1 0,-1-1 0,2 1 0,-1 1 0,1 0 0,0 0 0,0 0 0,0 0 0,3 1 0,-3-1 0,3 1 0,-4-1 0,1 0 0,1 0 0,-1 0 0,0 1 0,1-1 0,-1 0 0,1-1 0,0 1 0,1 0 0,-1 0 0,-1 0 0,1 0 0,-1 1 0,0-1 0,1 0 0,-2 0 0,0-1 0,1 1 0,-1-1 0,2 2 0,-1-2 0,0 2 0,0-1 0,0 2 0,1 0 0,1 0 0,-1 0 0,1-1 0,-2-1 0,0 1 0,0-1 0,-1 0 0,-1-1 0,0 0 0,0-1 0,2 0 0,2 0 0,2 0 0,1 2 0,0 1 0,5 5 0,-7-5 0,5 4 0,-6-5 0,0 0 0,0 0 0,0 1 0,-1-1 0,1 0 0,-2 0 0,0-1 0,0 0 0,-1-1 0,-1-1 0,0 1 0,1 0 0,-1 1 0,3 1 0,-1-1 0,0 1 0,0-1 0,2 1 0,0 1 0,-2-2 0,2 2 0,-2-1 0,2-1 0,-1 1 0,0-2 0,-1 1 0,1 1 0,-1-1 0,0 1 0,1-1 0,-1 1 0,0-1 0,0 2 0,1-1 0,1 0 0,0 1 0,0-1 0,0 1 0,1-1 0,0 1 0,1-1 0,0 1 0,2 0 0,-3-1 0,2 1 0,-4-1 0,2 0 0,-1 0 0,2 1 0,-1 0 0,1 0 0,0 0 0,0 0 0,-1 1 0,0 0 0,1 0 0,-1-1 0,0 0 0,-2 0 0,0-1 0,0 0 0,-1-1 0,-1 0 0,0-2 0,-1 2 0,1-1 0,1 1 0,0 1 0,1-1 0,1 2 0,-1-1 0,2 1 0,0-1 0,1 1 0,-1-1 0,0 1 0,-1-1 0,0 1 0,0 1 0,0-1 0,-1 0 0,1 0 0,1-1 0,1 2 0,-2-2 0,1 0 0,-2 0 0,2 0 0,-1 1 0,1-1 0,0 1 0,-1-1 0,1 0 0,0-1 0,0 0 0,-1 0 0,2 0 0,-2 1 0,1-1 0,1 0 0,-1 1 0,1-1 0,-1-1 0,0 1 0,1 0 0,-2-1 0,3 2 0,-4-2 0,2 2 0,-2-3 0,0 2 0,1 1 0,-1-2 0,1 2 0,1 0 0,-1-1 0,1 0 0,-1 0 0,1 1 0,-1-1 0,0 0 0,-1 1 0,0-1 0,0-1 0,0 2 0,0-1 0,0 0 0,0 0 0,-1-1 0,-1 1 0,1-1 0,-2 0 0,1 1 0,-1 0 0,0 0 0,0 1 0,-1-1 0,1 0 0,2-1 0,3 0 0,4 1 0,6 3 0,2 2 0,-2 0 0,-3-1 0,-5-2 0,-1-1 0,0 1 0,0-1 0,-1 1 0,0-1 0,-3-1 0,3 0 0,-3-1 0,2 1 0,-1-1 0,-1 0 0,0 0 0,1 1 0,-1-1 0,2 1 0,-1 0 0,0 0 0,1-1 0,-1 1 0,0 0 0,1 0 0,0-1 0,-1 1 0,1 0 0,-1-1 0,1 1 0,1 0 0,0-1 0,-1 0 0,2 0 0,-3 0 0,1 1 0,0-1 0,0 0 0,0 0 0,0 0 0,0 0 0,-1 0 0,1 0 0,-1 0 0,0 0 0,1 0 0,0 0 0,-1-1 0,1 1 0,0-1 0,0 0 0,1 0 0,0 1 0,-1 0 0,1 0 0,-2-1 0,0 1 0,0 0 0,0-1 0,1 1 0,1 0 0,-1 0 0,2 0 0,0 1 0,-1-1 0,1 0 0,0 0 0,-1 0 0,0 1 0,1-1 0,0 1 0,-1-1 0,0 0 0,0 1 0,1 0 0,-1-1 0,0 1 0,0 0 0,3 0 0,-4-1 0,2 2 0,-2-2 0,0 0 0,1 1 0,-1-1 0,0 0 0,1 1 0,-1-1 0,1 1 0,-1-1 0,1 1 0,-1-1 0,2 1 0,-1-1 0,0 1 0,0 0 0,-1-1 0,0 0 0,0 1 0,-1-1 0,-1 0 0,1 1 0,-1-2 0,1 2 0,-2-2 0,1 2 0,1 0 0,0-1 0,3 0 0,11-1 0,-5 0 0,23 2 0,-25-1 0,16 2 0,-20-2 0,2 1 0,-2-1 0,-1-1 0,0 1 0,0-1 0,-1 0 0,0 1 0,-1 0 0,2 0 0,-1-1 0,1 1 0,-1 0 0,0 0 0,-1 0 0,-1 0 0,1 0 0,0 0 0,-2-1 0,2 0 0,-2 0 0,2 0 0,0 1 0,2 0 0,2-1 0,1 1 0,1-1 0,-1 1 0,0 0 0,-1 0 0,-1-1 0,-1 0 0,-2 0 0,-1 1 0,1 0 0,-1 0 0,0-1 0,0 0 0,1 0 0,-1 0 0,2 0 0,0 0 0,2 0 0,2 1 0,-1 0 0,-1 0 0,-1 0 0,0-1 0,-2 0 0,-1 0 0,0 0 0,0 0 0,0 0 0,-1 0 0,1 0 0,0 0 0,0 0 0,1 0 0,1 0 0,1 0 0,1 0 0,2 1 0,-4 0 0,2 0 0,-3-1 0,0 0 0,0 0 0,-1 0 0,0 0 0,-1 0 0,0 0 0,0 0 0,0 0 0,1 0 0,0 0 0,-1 0 0,0 1 0,1 0 0,-1 0 0,1-1 0,-1 0 0,0 0 0,0 0 0,-1 0 0,2 0 0,0 0 0,1 0 0,2 0 0,0 0 0,0 0 0,-1 0 0,0 0 0,-1 0 0,0 0 0,-2 0 0,1 0 0,-1 0 0,0 0 0,1 0 0,1 0 0,-1 0 0,0 0 0,1 0 0,-1 0 0,0 0 0,1 0 0,-1 0 0,0 0 0,-1 0 0,0 0 0,0 0 0,0 0 0,0 0 0,1 0 0,0 0 0,1 0 0,-1 0 0,0 0 0,1 0 0,-1 0 0,0 0 0,0 0 0,-1 0 0,0 0 0,-1 0 0,1 0 0,0 0 0,1 0 0,-1 0 0,2 0 0,-1 0 0,0 0 0,1 0 0,-1 0 0,0 0 0,-1 0 0,0 0 0,0 0 0,0 0 0,1 0 0,-1 0 0,0 0 0,0 1 0,2 0 0,-2 0 0,2 0 0,-2-1 0,2 0 0,-2 0 0,1 0 0,-1 0 0,1 0 0,0 0 0,0 0 0,1 0 0,-1 0 0,0 0 0,0 0 0,-1 0 0,0 0 0,0 0 0,0 0 0,0 0 0,1-1 0,-2 0 0,1 0 0,-1 1 0,1 0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8T17:51:54.038"/>
    </inkml:context>
    <inkml:brush xml:id="br0">
      <inkml:brushProperty name="width" value="0.05" units="cm"/>
      <inkml:brushProperty name="height" value="0.05" units="cm"/>
    </inkml:brush>
  </inkml:definitions>
  <inkml:trace contextRef="#ctx0" brushRef="#br0">4 1 24575,'0'10'0,"0"1"0,0-1 0,0 3 0,0-1 0,0 0 0,0-2 0,0-2 0,0-1 0,0-2 0,0 0 0,0 0 0,0 2 0,0-3 0,0 2 0,0-2 0,0 0 0,0 0 0,0-1 0,0 0 0,0 0 0,0 1 0,0-1 0,0-1 0,0 1 0,0-1 0,0 1 0,0 1 0,0 1 0,0-1 0,-1 1 0,0-1 0,0 1 0,0-1 0,1-1 0,0 0 0,0-1 0,0 2 0,0 0 0,0 2 0,0 1 0,0 0 0,0 0 0,0 3 0,0-4 0,0 2 0,0-6 0,0 1 0,0 0 0,0-1 0,0-1 0,0 1 0,0 1 0,0 0 0,0 0 0,0 1 0,0-1 0,0 0 0,0 0 0,0-1 0,0 0 0,0 0 0,0-1 0,1 1 0,0 0 0,0 1 0,-1 0 0,0 0 0,0 1 0,0-1 0,0 0 0,0 0 0,0-1 0,0 0 0,0 1 0,0-1 0,0 0 0,0 0 0,0 0 0,1 1 0,0-1 0,0 0 0,-1 1 0,0-2 0,1 2 0,0-2 0,1 2 0,-1 0 0,0 0 0,2 1 0,-1-1 0,0 0 0,0 1 0,-1 0 0,1 1 0,-1-1 0,0 0 0,0-1 0,0 1 0,0 0 0,0 0 0,0 1 0,-1-2 0,0 0 0,0 1 0,0-1 0,0 1 0,1-2 0,0 2 0,0-1 0,0 0 0,-1 0 0,0 0 0,0 0 0,0-1 0,0 0 0,0 0 0,0-1 0,0 1 0,0-1 0,0 1 0,0-1 0,0 1 0,0 0 0,0 1 0,0 0 0,1 1 0,0 0 0,-1 0 0,1-1 0,0 1 0,0-1 0,-1 0 0,1 0 0,-1-1 0,1 0 0,0-1 0,0 1 0,-1 1 0,1 0 0,0 0 0,1 1 0,-1-1 0,-1 0 0,1-1 0,0 0 0,0 0 0,0 0 0,-1 0 0,0-1 0,1 1 0,-1 1 0,1-2 0,1 3 0,-2-2 0,1 2 0,1-1 0,-1 0 0,0 1 0,0 0 0,0 1 0,0-1 0,0 0 0,0-1 0,0 0 0,-1 0 0,1 0 0,-1-1 0,0-1 0,1 1 0,0 1 0,1 0 0,0 0 0,0 0 0,1 3 0,0-3 0,1 2 0,-3-2 0,2 0 0,-2 0 0,0 0 0,0 0 0,-1-1 0,1 0 0,0 0 0,0-1 0,-1 1 0,0 1 0,1-1 0,1 2 0,-1-1 0,1 0 0,-1 0 0,0 1 0,1-2 0,-1 1 0,0-2 0,-1 1 0,1-1 0,0 1 0,0 0 0,-1 1 0,1 1 0,-1-1 0,1 0 0,0 1 0,-1-1 0,0 0 0,1 0 0,0 0 0,0 0 0,-1-1 0,1 1 0,-1-1 0,1 2 0,0-1 0,0 1 0,-1-2 0,0 2 0,1-1 0,0 0 0,0-1 0,-1 0 0,0 0 0,1 0 0,0 1 0,1 0 0,-1 0 0,1 0 0,0 0 0,-1 1 0,0-2 0,1 1 0,-1-2 0,-1 1 0,1 0 0,-1 0 0,1 1 0,0 1 0,0-1 0,0 1 0,-1-1 0,1 0 0,0 1 0,1-1 0,-2-1 0,2 0 0,-1 1 0,0 0 0,0 0 0,0 0 0,0 0 0,1-1 0,-1 1 0,0-1 0,0 2 0,1-1 0,0 0 0,-2 0 0,2 0 0,-1 0 0,0 0 0,1 1 0,0-1 0,-1 2 0,0-1 0,1 1 0,-1-2 0,0 1 0,1-1 0,0 0 0,-1 1 0,1-1 0,0 0 0,-1 0 0,1 0 0,-1-1 0,0-1 0,0 0 0,-1 1 0,1-1 0,0 1 0,0 0 0,1 1 0,0 0 0,1 1 0,-1-1 0,0 0 0,0 0 0,0 0 0,0 0 0,-1-1 0,1 0 0,-1 0 0,0 0 0,0 0 0,-1 0 0,2 0 0,-1 1 0,1 0 0,0 1 0,0-1 0,0 1 0,0-1 0,-1-1 0,0 0 0,0 0 0,-1-1 0,1 0 0,0 1 0,-1 0 0,1 0 0,0 1 0,0 0 0,0 0 0,0 0 0,1 0 0,-1 1 0,0-1 0,-1 1 0,0-2 0,0 1 0,1-1 0,0-1 0,0 0 0,0 0 0,0 0 0,-1 0 0,0 2 0,0 0 0,0 1 0,0 0 0,1 1 0,-1-1 0,2 1 0,-1 0 0,1-1 0,0-2 0,0 0 0,0-1 0,0 1 0,0 0 0,0 0 0,0 0 0,0 0 0,0 0 0,-2-1 0,2 1 0,-1 0 0,0 0 0,1 0 0,-1 0 0,0-1 0,1 1 0,-1 0 0,1-1 0,-1 1 0,1-1 0,-1 1 0,1-1 0,-1 1 0,1-1 0,0 1 0,-1-1 0,2 2 0,-1-2 0,0 2 0,1-2 0,-2 1 0,1-1 0,-1 1 0,0 0 0,0 0 0,1 1 0,-1-1 0,1 0 0,0 0 0,-1 1 0,1 0 0,-1-1 0,1 1 0,-1-1 0,1 0 0,0 0 0,-1 1 0,1-1 0,0 1 0,0 0 0,0-1 0,0 0 0,1 1 0,-1 0 0,0-1 0,0 0 0,-1 1 0,0-1 0,1 0 0,-1 1 0,0-1 0,1 1 0,-1-1 0,0 1 0,1 0 0,-1 0 0,1 0 0,-1 0 0,1 1 0,-1-1 0,0 0 0,1 0 0,0 1 0,0-1 0,0 1 0,-1-2 0,1 1 0,-1 1 0,0 1 0,0-1 0,1 0 0,-1 0 0,1-1 0,-1 0 0,0 1 0,0-1 0,0 0 0,0 0 0,1 1 0,0-1 0,-1 0 0,1 0 0,-1 1 0,1 0 0,0 0 0,0 1 0,1-1 0,-2 0 0,1 0 0,0 0 0,-1 0 0,1-1 0,-1 1 0,1-1 0,0 0 0,0 1 0,0-1 0,1 0 0,-1 1 0,0-1 0,0 0 0,0 0 0,0 1 0,1-1 0,-1 0 0,1-1 0,-1 0 0,0 1 0,1 0 0,1 1 0,-2-1 0,2 0 0,-1 0 0,1 0 0,0 0 0,0 1 0,1-1 0,-1 1 0,1-1 0,-1 1 0,0-1 0,-1 0 0,0-1 0,1 1 0,-1-1 0,1 1 0,0 1 0,0-1 0,0 0 0,0 1 0,0-1 0,0 0 0,1 1 0,-1-1 0,0 1 0,-2-2 0,1 1 0,0 1 0,1-1 0,-1 0 0,-1 0 0,1 1 0,0-1 0,-1 1 0,2-1 0,-1 0 0,0 1 0,1 0 0,-1 1 0,0-1 0,1-1 0,-1 1 0,-1-1 0,1 0 0,-1 0 0,-1 1 0,2 0 0,-1-2 0,2 2 0,-2-2 0,0 2 0,0-1 0,1 0 0,0 0 0,1 1 0,-1-1 0,-1 1 0,1-1 0,-1 0 0,1 0 0,-1 1 0,0-1 0,0 0 0,-1 1 0,1-2 0,0 1 0,-1-1 0,1 0 0,0 0 0,0 0 0,2 2 0,-3-2 0,2 2 0,-2-2 0,2 2 0,0-1 0,-1 0 0,1 1 0,0-1 0,-1 1 0,2-1 0,-1 0 0,0 0 0,0 1 0,1-1 0,-1 0 0,0 0 0,1 0 0,-1 0 0,0-2 0,0 1 0,-1 0 0,0-1 0,-1 1 0,0-1 0,0 0 0,0 0 0,1 1 0,0 1 0,1 0 0,2 0 0,1 0 0,1 2 0,0 0 0,0 0 0,0 1 0,0 0 0,-1-1 0,-1-1 0,1 0 0,-3-1 0,1 0 0,-2 0 0,2 0 0,-1 1 0,0 0 0,0 1 0,1-1 0,-1-1 0,1 1 0,-1-1 0,0 0 0,0 0 0,0 0 0,-1-1 0,-1-1 0,2 1 0,-1 1 0,1 0 0,0 0 0,0 0 0,0 0 0,3 1 0,-3-1 0,3 1 0,-4-1 0,1 0 0,1 0 0,-1 0 0,0 1 0,1-1 0,-1 0 0,1-1 0,0 1 0,1 0 0,-1 0 0,-1 0 0,1 0 0,-1 1 0,0-1 0,1 0 0,-2 0 0,0-1 0,1 1 0,-1-1 0,2 2 0,-1-2 0,0 2 0,0-1 0,0 2 0,1 0 0,1 0 0,-1 0 0,1-1 0,-2-1 0,0 1 0,0-1 0,-1 0 0,-1-1 0,0 0 0,0-1 0,2 0 0,2 0 0,2 0 0,1 2 0,0 1 0,5 5 0,-7-5 0,5 4 0,-6-5 0,0 0 0,0 0 0,0 1 0,-1-1 0,1 0 0,-2 0 0,0-1 0,0 0 0,-1-1 0,-1-1 0,0 1 0,1 0 0,-1 1 0,3 1 0,-1-1 0,0 1 0,0-1 0,2 1 0,0 1 0,-2-2 0,2 2 0,-2-1 0,2-1 0,-1 1 0,0-2 0,-1 1 0,1 1 0,-1-1 0,0 1 0,1-1 0,-1 1 0,0-1 0,0 2 0,1-1 0,1 0 0,0 1 0,0-1 0,0 1 0,1-1 0,0 1 0,1-1 0,0 1 0,2 0 0,-3-1 0,2 1 0,-4-1 0,2 0 0,-1 0 0,2 1 0,-1 0 0,1 0 0,0 0 0,0 0 0,-1 1 0,0 0 0,1 0 0,-1-1 0,0 0 0,-2 0 0,0-1 0,0 0 0,-1-1 0,-1 0 0,0-2 0,-1 2 0,1-1 0,1 1 0,0 1 0,1-1 0,1 2 0,-1-1 0,2 1 0,0-1 0,1 1 0,-1-1 0,0 1 0,-1-1 0,0 1 0,0 1 0,0-1 0,-1 0 0,1 0 0,1-1 0,1 2 0,-2-2 0,1 0 0,-2 0 0,2 0 0,-1 1 0,1-1 0,0 1 0,-1-1 0,1 0 0,0-1 0,0 0 0,-1 0 0,2 0 0,-2 1 0,1-1 0,1 0 0,-1 1 0,1-1 0,-1-1 0,0 1 0,1 0 0,-2-1 0,3 2 0,-4-2 0,2 2 0,-2-3 0,0 2 0,1 1 0,-1-2 0,1 2 0,1 0 0,-1-1 0,1 0 0,-1 0 0,1 1 0,-1-1 0,0 0 0,-1 1 0,0-1 0,0-1 0,0 2 0,0-1 0,0 0 0,0 0 0,-1-1 0,-1 1 0,1-1 0,-2 0 0,1 1 0,-1 0 0,0 0 0,0 1 0,-1-1 0,1 0 0,2-1 0,3 0 0,4 1 0,6 3 0,2 2 0,-2 0 0,-3-1 0,-5-2 0,-1-1 0,0 1 0,0-1 0,-1 1 0,0-1 0,-3-1 0,3 0 0,-3-1 0,2 1 0,-1-1 0,-1 0 0,0 0 0,1 1 0,-1-1 0,2 1 0,-1 0 0,0 0 0,1-1 0,-1 1 0,0 0 0,1 0 0,0-1 0,-1 1 0,1 0 0,-1-1 0,1 1 0,1 0 0,0-1 0,-1 0 0,2 0 0,-3 0 0,1 1 0,0-1 0,0 0 0,0 0 0,0 0 0,0 0 0,-1 0 0,1 0 0,-1 0 0,0 0 0,1 0 0,0 0 0,-1-1 0,1 1 0,0-1 0,0 0 0,1 0 0,0 1 0,-1 0 0,1 0 0,-2-1 0,0 1 0,0 0 0,0-1 0,1 1 0,1 0 0,-1 0 0,2 0 0,0 1 0,-1-1 0,1 0 0,0 0 0,-1 0 0,0 1 0,1-1 0,0 1 0,-1-1 0,0 0 0,0 1 0,1 0 0,-1-1 0,0 1 0,0 0 0,3 0 0,-4-1 0,2 2 0,-2-2 0,0 0 0,1 1 0,-1-1 0,0 0 0,1 1 0,-1-1 0,1 1 0,-1-1 0,1 1 0,-1-1 0,2 1 0,-1-1 0,0 1 0,0 0 0,-1-1 0,0 0 0,0 1 0,-1-1 0,-1 0 0,1 1 0,-1-2 0,1 2 0,-2-2 0,1 2 0,1 0 0,0-1 0,3 0 0,11-1 0,-5 0 0,23 2 0,-25-1 0,16 2 0,-20-2 0,2 1 0,-2-1 0,-1-1 0,0 1 0,0-1 0,-1 0 0,0 1 0,-1 0 0,2 0 0,-1-1 0,1 1 0,-1 0 0,0 0 0,-1 0 0,-1 0 0,1 0 0,0 0 0,-2-1 0,2 0 0,-2 0 0,2 0 0,0 1 0,2 0 0,2-1 0,1 1 0,1-1 0,-1 1 0,0 0 0,-1 0 0,-1-1 0,-1 0 0,-2 0 0,-1 1 0,1 0 0,-1 0 0,0-1 0,0 0 0,1 0 0,-1 0 0,2 0 0,0 0 0,2 0 0,2 1 0,-1 0 0,-1 0 0,-1 0 0,0-1 0,-2 0 0,-1 0 0,0 0 0,0 0 0,0 0 0,-1 0 0,1 0 0,0 0 0,0 0 0,1 0 0,1 0 0,1 0 0,1 0 0,2 1 0,-4 0 0,2 0 0,-3-1 0,0 0 0,0 0 0,-1 0 0,0 0 0,-1 0 0,0 0 0,0 0 0,0 0 0,1 0 0,0 0 0,-1 0 0,0 1 0,1 0 0,-1 0 0,1-1 0,-1 0 0,0 0 0,0 0 0,-1 0 0,2 0 0,0 0 0,1 0 0,2 0 0,0 0 0,0 0 0,-1 0 0,0 0 0,-1 0 0,0 0 0,-2 0 0,1 0 0,-1 0 0,0 0 0,1 0 0,1 0 0,-1 0 0,0 0 0,1 0 0,-1 0 0,0 0 0,1 0 0,-1 0 0,0 0 0,-1 0 0,0 0 0,0 0 0,0 0 0,0 0 0,1 0 0,0 0 0,1 0 0,-1 0 0,0 0 0,1 0 0,-1 0 0,0 0 0,0 0 0,-1 0 0,0 0 0,-1 0 0,1 0 0,0 0 0,1 0 0,-1 0 0,2 0 0,-1 0 0,0 0 0,1 0 0,-1 0 0,0 0 0,-1 0 0,0 0 0,0 0 0,0 0 0,1 0 0,-1 0 0,0 0 0,0 1 0,2 0 0,-2 0 0,2 0 0,-2-1 0,2 0 0,-2 0 0,1 0 0,-1 0 0,1 0 0,0 0 0,0 0 0,1 0 0,-1 0 0,0 0 0,0 0 0,-1 0 0,0 0 0,0 0 0,0 0 0,0 0 0,1-1 0,-2 0 0,1 0 0,-1 1 0,1 0 0,-1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9T13:10:06.256"/>
    </inkml:context>
    <inkml:brush xml:id="br0">
      <inkml:brushProperty name="width" value="0.05" units="cm"/>
      <inkml:brushProperty name="height" value="0.05" units="cm"/>
    </inkml:brush>
  </inkml:definitions>
  <inkml:trace contextRef="#ctx0" brushRef="#br0">4 1 24575,'0'10'0,"0"1"0,0-1 0,0 3 0,0-1 0,0 0 0,0-2 0,0-2 0,0-1 0,0-2 0,0 0 0,0 0 0,0 2 0,0-3 0,0 2 0,0-2 0,0 0 0,0 0 0,0-1 0,0 0 0,0 0 0,0 1 0,0-1 0,0-1 0,0 1 0,0-1 0,0 1 0,0 1 0,0 1 0,0-1 0,-1 1 0,0-1 0,0 1 0,0-1 0,1-1 0,0 0 0,0-1 0,0 2 0,0 0 0,0 2 0,0 1 0,0 0 0,0 0 0,0 3 0,0-4 0,0 2 0,0-6 0,0 1 0,0 0 0,0-1 0,0-1 0,0 1 0,0 1 0,0 0 0,0 0 0,0 1 0,0-1 0,0 0 0,0 0 0,0-1 0,0 0 0,0 0 0,0-1 0,1 1 0,0 0 0,0 1 0,-1 0 0,0 0 0,0 1 0,0-1 0,0 0 0,0 0 0,0-1 0,0 0 0,0 1 0,0-1 0,0 0 0,0 0 0,0 0 0,1 1 0,0-1 0,0 0 0,-1 1 0,0-2 0,1 2 0,0-2 0,1 2 0,-1 0 0,0 0 0,2 1 0,-1-1 0,0 0 0,0 1 0,-1 0 0,1 1 0,-1-1 0,0 0 0,0-1 0,0 1 0,0 0 0,0 0 0,0 1 0,-1-2 0,0 0 0,0 1 0,0-1 0,0 1 0,1-2 0,0 2 0,0-1 0,0 0 0,-1 0 0,0 0 0,0 0 0,0-1 0,0 0 0,0 0 0,0-1 0,0 1 0,0-1 0,0 1 0,0-1 0,0 1 0,0 0 0,0 1 0,0 0 0,1 1 0,0 0 0,-1 0 0,1-1 0,0 1 0,0-1 0,-1 0 0,1 0 0,-1-1 0,1 0 0,0-1 0,0 1 0,-1 1 0,1 0 0,0 0 0,1 1 0,-1-1 0,-1 0 0,1-1 0,0 0 0,0 0 0,0 0 0,-1 0 0,0-1 0,1 1 0,-1 1 0,1-2 0,1 3 0,-2-2 0,1 2 0,1-1 0,-1 0 0,0 1 0,0 0 0,0 1 0,0-1 0,0 0 0,0-1 0,0 0 0,-1 0 0,1 0 0,-1-1 0,0-1 0,1 1 0,0 1 0,1 0 0,0 0 0,0 0 0,1 3 0,0-3 0,1 2 0,-3-2 0,2 0 0,-2 0 0,0 0 0,0 0 0,-1-1 0,1 0 0,0 0 0,0-1 0,-1 1 0,0 1 0,1-1 0,1 2 0,-1-1 0,1 0 0,-1 0 0,0 1 0,1-2 0,-1 1 0,0-2 0,-1 1 0,1-1 0,0 1 0,0 0 0,-1 1 0,1 1 0,-1-1 0,1 0 0,0 1 0,-1-1 0,0 0 0,1 0 0,0 0 0,0 0 0,-1-1 0,1 1 0,-1-1 0,1 2 0,0-1 0,0 1 0,-1-2 0,0 2 0,1-1 0,0 0 0,0-1 0,-1 0 0,0 0 0,1 0 0,0 1 0,1 0 0,-1 0 0,1 0 0,0 0 0,-1 1 0,0-2 0,1 1 0,-1-2 0,-1 1 0,1 0 0,-1 0 0,1 1 0,0 1 0,0-1 0,0 1 0,-1-1 0,1 0 0,0 1 0,1-1 0,-2-1 0,2 0 0,-1 1 0,0 0 0,0 0 0,0 0 0,0 0 0,1-1 0,-1 1 0,0-1 0,0 2 0,1-1 0,0 0 0,-2 0 0,2 0 0,-1 0 0,0 0 0,1 1 0,0-1 0,-1 2 0,0-1 0,1 1 0,-1-2 0,0 1 0,1-1 0,0 0 0,-1 1 0,1-1 0,0 0 0,-1 0 0,1 0 0,-1-1 0,0-1 0,0 0 0,-1 1 0,1-1 0,0 1 0,0 0 0,1 1 0,0 0 0,1 1 0,-1-1 0,0 0 0,0 0 0,0 0 0,0 0 0,-1-1 0,1 0 0,-1 0 0,0 0 0,0 0 0,-1 0 0,2 0 0,-1 1 0,1 0 0,0 1 0,0-1 0,0 1 0,0-1 0,-1-1 0,0 0 0,0 0 0,-1-1 0,1 0 0,0 1 0,-1 0 0,1 0 0,0 1 0,0 0 0,0 0 0,0 0 0,1 0 0,-1 1 0,0-1 0,-1 1 0,0-2 0,0 1 0,1-1 0,0-1 0,0 0 0,0 0 0,0 0 0,-1 0 0,0 2 0,0 0 0,0 1 0,0 0 0,1 1 0,-1-1 0,2 1 0,-1 0 0,1-1 0,0-2 0,0 0 0,0-1 0,0 1 0,0 0 0,0 0 0,0 0 0,0 0 0,0 0 0,-2-1 0,2 1 0,-1 0 0,0 0 0,1 0 0,-1 0 0,0-1 0,1 1 0,-1 0 0,1-1 0,-1 1 0,1-1 0,-1 1 0,1-1 0,-1 1 0,1-1 0,0 1 0,-1-1 0,2 2 0,-1-2 0,0 2 0,1-2 0,-2 1 0,1-1 0,-1 1 0,0 0 0,0 0 0,1 1 0,-1-1 0,1 0 0,0 0 0,-1 1 0,1 0 0,-1-1 0,1 1 0,-1-1 0,1 0 0,0 0 0,-1 1 0,1-1 0,0 1 0,0 0 0,0-1 0,0 0 0,1 1 0,-1 0 0,0-1 0,0 0 0,-1 1 0,0-1 0,1 0 0,-1 1 0,0-1 0,1 1 0,-1-1 0,0 1 0,1 0 0,-1 0 0,1 0 0,-1 0 0,1 1 0,-1-1 0,0 0 0,1 0 0,0 1 0,0-1 0,0 1 0,-1-2 0,1 1 0,-1 1 0,0 1 0,0-1 0,1 0 0,-1 0 0,1-1 0,-1 0 0,0 1 0,0-1 0,0 0 0,0 0 0,1 1 0,0-1 0,-1 0 0,1 0 0,-1 1 0,1 0 0,0 0 0,0 1 0,1-1 0,-2 0 0,1 0 0,0 0 0,-1 0 0,1-1 0,-1 1 0,1-1 0,0 0 0,0 1 0,0-1 0,1 0 0,-1 1 0,0-1 0,0 0 0,0 0 0,0 1 0,1-1 0,-1 0 0,1-1 0,-1 0 0,0 1 0,1 0 0,1 1 0,-2-1 0,2 0 0,-1 0 0,1 0 0,0 0 0,0 1 0,1-1 0,-1 1 0,1-1 0,-1 1 0,0-1 0,-1 0 0,0-1 0,1 1 0,-1-1 0,1 1 0,0 1 0,0-1 0,0 0 0,0 1 0,0-1 0,0 0 0,1 1 0,-1-1 0,0 1 0,-2-2 0,1 1 0,0 1 0,1-1 0,-1 0 0,-1 0 0,1 1 0,0-1 0,-1 1 0,2-1 0,-1 0 0,0 1 0,1 0 0,-1 1 0,0-1 0,1-1 0,-1 1 0,-1-1 0,1 0 0,-1 0 0,-1 1 0,2 0 0,-1-2 0,2 2 0,-2-2 0,0 2 0,0-1 0,1 0 0,0 0 0,1 1 0,-1-1 0,-1 1 0,1-1 0,-1 0 0,1 0 0,-1 1 0,0-1 0,0 0 0,-1 1 0,1-2 0,0 1 0,-1-1 0,1 0 0,0 0 0,0 0 0,2 2 0,-3-2 0,2 2 0,-2-2 0,2 2 0,0-1 0,-1 0 0,1 1 0,0-1 0,-1 1 0,2-1 0,-1 0 0,0 0 0,0 1 0,1-1 0,-1 0 0,0 0 0,1 0 0,-1 0 0,0-2 0,0 1 0,-1 0 0,0-1 0,-1 1 0,0-1 0,0 0 0,0 0 0,1 1 0,0 1 0,1 0 0,2 0 0,1 0 0,1 2 0,0 0 0,0 0 0,0 1 0,0 0 0,-1-1 0,-1-1 0,1 0 0,-3-1 0,1 0 0,-2 0 0,2 0 0,-1 1 0,0 0 0,0 1 0,1-1 0,-1-1 0,1 1 0,-1-1 0,0 0 0,0 0 0,0 0 0,-1-1 0,-1-1 0,2 1 0,-1 1 0,1 0 0,0 0 0,0 0 0,0 0 0,3 1 0,-3-1 0,3 1 0,-4-1 0,1 0 0,1 0 0,-1 0 0,0 1 0,1-1 0,-1 0 0,1-1 0,0 1 0,1 0 0,-1 0 0,-1 0 0,1 0 0,-1 1 0,0-1 0,1 0 0,-2 0 0,0-1 0,1 1 0,-1-1 0,2 2 0,-1-2 0,0 2 0,0-1 0,0 2 0,1 0 0,1 0 0,-1 0 0,1-1 0,-2-1 0,0 1 0,0-1 0,-1 0 0,-1-1 0,0 0 0,0-1 0,2 0 0,2 0 0,2 0 0,1 2 0,0 1 0,5 5 0,-7-5 0,5 4 0,-6-5 0,0 0 0,0 0 0,0 1 0,-1-1 0,1 0 0,-2 0 0,0-1 0,0 0 0,-1-1 0,-1-1 0,0 1 0,1 0 0,-1 1 0,3 1 0,-1-1 0,0 1 0,0-1 0,2 1 0,0 1 0,-2-2 0,2 2 0,-2-1 0,2-1 0,-1 1 0,0-2 0,-1 1 0,1 1 0,-1-1 0,0 1 0,1-1 0,-1 1 0,0-1 0,0 2 0,1-1 0,1 0 0,0 1 0,0-1 0,0 1 0,1-1 0,0 1 0,1-1 0,0 1 0,2 0 0,-3-1 0,2 1 0,-4-1 0,2 0 0,-1 0 0,2 1 0,-1 0 0,1 0 0,0 0 0,0 0 0,-1 1 0,0 0 0,1 0 0,-1-1 0,0 0 0,-2 0 0,0-1 0,0 0 0,-1-1 0,-1 0 0,0-2 0,-1 2 0,1-1 0,1 1 0,0 1 0,1-1 0,1 2 0,-1-1 0,2 1 0,0-1 0,1 1 0,-1-1 0,0 1 0,-1-1 0,0 1 0,0 1 0,0-1 0,-1 0 0,1 0 0,1-1 0,1 2 0,-2-2 0,1 0 0,-2 0 0,2 0 0,-1 1 0,1-1 0,0 1 0,-1-1 0,1 0 0,0-1 0,0 0 0,-1 0 0,2 0 0,-2 1 0,1-1 0,1 0 0,-1 1 0,1-1 0,-1-1 0,0 1 0,1 0 0,-2-1 0,3 2 0,-4-2 0,2 2 0,-2-3 0,0 2 0,1 1 0,-1-2 0,1 2 0,1 0 0,-1-1 0,1 0 0,-1 0 0,1 1 0,-1-1 0,0 0 0,-1 1 0,0-1 0,0-1 0,0 2 0,0-1 0,0 0 0,0 0 0,-1-1 0,-1 1 0,1-1 0,-2 0 0,1 1 0,-1 0 0,0 0 0,0 1 0,-1-1 0,1 0 0,2-1 0,3 0 0,4 1 0,6 3 0,2 2 0,-2 0 0,-3-1 0,-5-2 0,-1-1 0,0 1 0,0-1 0,-1 1 0,0-1 0,-3-1 0,3 0 0,-3-1 0,2 1 0,-1-1 0,-1 0 0,0 0 0,1 1 0,-1-1 0,2 1 0,-1 0 0,0 0 0,1-1 0,-1 1 0,0 0 0,1 0 0,0-1 0,-1 1 0,1 0 0,-1-1 0,1 1 0,1 0 0,0-1 0,-1 0 0,2 0 0,-3 0 0,1 1 0,0-1 0,0 0 0,0 0 0,0 0 0,0 0 0,-1 0 0,1 0 0,-1 0 0,0 0 0,1 0 0,0 0 0,-1-1 0,1 1 0,0-1 0,0 0 0,1 0 0,0 1 0,-1 0 0,1 0 0,-2-1 0,0 1 0,0 0 0,0-1 0,1 1 0,1 0 0,-1 0 0,2 0 0,0 1 0,-1-1 0,1 0 0,0 0 0,-1 0 0,0 1 0,1-1 0,0 1 0,-1-1 0,0 0 0,0 1 0,1 0 0,-1-1 0,0 1 0,0 0 0,3 0 0,-4-1 0,2 2 0,-2-2 0,0 0 0,1 1 0,-1-1 0,0 0 0,1 1 0,-1-1 0,1 1 0,-1-1 0,1 1 0,-1-1 0,2 1 0,-1-1 0,0 1 0,0 0 0,-1-1 0,0 0 0,0 1 0,-1-1 0,-1 0 0,1 1 0,-1-2 0,1 2 0,-2-2 0,1 2 0,1 0 0,0-1 0,3 0 0,11-1 0,-5 0 0,23 2 0,-25-1 0,16 2 0,-20-2 0,2 1 0,-2-1 0,-1-1 0,0 1 0,0-1 0,-1 0 0,0 1 0,-1 0 0,2 0 0,-1-1 0,1 1 0,-1 0 0,0 0 0,-1 0 0,-1 0 0,1 0 0,0 0 0,-2-1 0,2 0 0,-2 0 0,2 0 0,0 1 0,2 0 0,2-1 0,1 1 0,1-1 0,-1 1 0,0 0 0,-1 0 0,-1-1 0,-1 0 0,-2 0 0,-1 1 0,1 0 0,-1 0 0,0-1 0,0 0 0,1 0 0,-1 0 0,2 0 0,0 0 0,2 0 0,2 1 0,-1 0 0,-1 0 0,-1 0 0,0-1 0,-2 0 0,-1 0 0,0 0 0,0 0 0,0 0 0,-1 0 0,1 0 0,0 0 0,0 0 0,1 0 0,1 0 0,1 0 0,1 0 0,2 1 0,-4 0 0,2 0 0,-3-1 0,0 0 0,0 0 0,-1 0 0,0 0 0,-1 0 0,0 0 0,0 0 0,0 0 0,1 0 0,0 0 0,-1 0 0,0 1 0,1 0 0,-1 0 0,1-1 0,-1 0 0,0 0 0,0 0 0,-1 0 0,2 0 0,0 0 0,1 0 0,2 0 0,0 0 0,0 0 0,-1 0 0,0 0 0,-1 0 0,0 0 0,-2 0 0,1 0 0,-1 0 0,0 0 0,1 0 0,1 0 0,-1 0 0,0 0 0,1 0 0,-1 0 0,0 0 0,1 0 0,-1 0 0,0 0 0,-1 0 0,0 0 0,0 0 0,0 0 0,0 0 0,1 0 0,0 0 0,1 0 0,-1 0 0,0 0 0,1 0 0,-1 0 0,0 0 0,0 0 0,-1 0 0,0 0 0,-1 0 0,1 0 0,0 0 0,1 0 0,-1 0 0,2 0 0,-1 0 0,0 0 0,1 0 0,-1 0 0,0 0 0,-1 0 0,0 0 0,0 0 0,0 0 0,1 0 0,-1 0 0,0 0 0,0 1 0,2 0 0,-2 0 0,2 0 0,-2-1 0,2 0 0,-2 0 0,1 0 0,-1 0 0,1 0 0,0 0 0,0 0 0,1 0 0,-1 0 0,0 0 0,0 0 0,-1 0 0,0 0 0,0 0 0,0 0 0,0 0 0,1-1 0,-2 0 0,1 0 0,-1 1 0,1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6:25.671"/>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2189 640,'42'0,"1"0,-10 0,8 0,3 1,-2 3,-2 3,-4 3,-3 2,4 2,7 5,-14-7,11 6,-21-8,3 2,-4 0,-2-2,0 0,-2-1,-2 0,-2 2,-1 1,-1 1,1 2,-1 1,1-1,0 0,1-1,0-3,0 0,0-2,1 0,1 0,1 1,7 6,-9-6,7 7,-7-7,3 3,1 2,-2 0,0-2,-1 1,-2-3,-1-1,-3-3,0-1,2-1,3-3,0 1,0-3,-3 0,0 0,2 0,2 0,-3 0,2 0,-3 3,1 2,1 5,0 3,-3-2,-1 1,-1-5,2 1,-3 0,-32-27,7 7,-32-29,12 11,-3-2,-9-3,-7-5,3 4,3 2,7 4,9 5,-3-1,0 1,1 3,2 2,1 2,2 2,-1 0,-9-1,15 5,-13-5,16 6,-8-2,0-1,0 0,0-1,2 2,2 1,5 2,1 1,3 1,0-1,0 0,1 2,-2-1,0 1,-1-1,-3 0,-2 0,0-1,-2 0,-2-1,-5-5,8 5,-5-5,10 4,-6 0,0-1,-2 0,0 1,-2-1,-1 1,-1 0,-5 0,-3 1,-2-1,-2 2,3 2,0-1,2 2,0-1,2-2,1 0,4-1,2 0,-6-4,18 7,-5-3,16 9,-7-1,0 0,-5-2,-2-3,-2-2,-2 0,0-1,0 0,-2 1,1 0,2 2,1 1,2-1,2 1,1 0,-3-2,9 4,-4-1,8 2,-3-1,0-1,0 1,-2-1,0 0,-2-1,-1 0,2-1,0 1,0 1,0 1,0 0,1 1,1 0,1 1,0 1,1 0,0 1,2 0,1 0,-3 0,5 0,-2 0,1 0,0 0,-3 0,1 0,2 0,0 0,-2-4,4 2,-4-5,3 3,0 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6:28.837"/>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0 1,'41'0,"3"0,-2 0,11 0,17 0,13 3,11 10,4 6,-33 0,-1 1,20 10,-27-10,-5-1,-4 3,6 3,-13-4,0 4,-3-2,-3 1,-1-6,-2-4,-5-4,-7-4,-4-3,4-2,8-1,13 2,5 4,6 6,10 6,9 8,11 4,4 5,1 1,1 1,-4 0,2 3,-3 2,-19-10,2 2,-24-12,3 0,-4-1,3 2,1 2,8 7,22 14,-30-17,2 1,5 2,1 2,2 0,-2-1,-6-4,-2-2,33 18,-11-7,-9-7,-15-8,-12-7,-10-8,-3-2,6 4,7 7,4 4,0 3,3-2,0 1,-1-2,-1 0,4 1,-16-7,7 2,-15-9,3 3,-1-3,-4 1,-1-1,-1 0,-1-2,-2 0,0 0,-2 0,4 3,-4-2,4 1,-4-2,0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6:31.229"/>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0 0,'45'54,"13"18,-18-19,-8-13,1 2,22 26,6 7,-11-15,-8-9,-5-7,-8-6,-4-3,-5-5,-5-6,-3-3,-3 0,-3-5,-1 0,3 1,5 5,5 5,15 22,8 14,4 8,-3 3,-12-16,-7-8,-1 0,-2 0,-1-3,-2 0,-2-5,-3-8,-3-10,-5-3,-3 5,-1 13,0 13,1 12,6 35,0-27,0-18,1 0,6 15,5 17,0-2,3-5,0-13,0-2,-3-11,-6-10,-3-8,-7-12,-3 2,0 10,2 8,4 1,2 2,3-4,1-3,0 0,2-3,0 0,0-3,0-2,-2-4,-2-6,-1-4,-1-2,-2-7,-1 1,-3-5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6:35.078"/>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0 2761,'3'-33,"3"4,6 6,6-5,4-6,1-1,-1 0,2-2,-1-6,0-3,-4 1,-5 7,-3 7,-1 2,0 3,-1 4,2 4,-1 7,-3 5,-3-4,-1-3,5-14,4-2,18-24,-12 24,14-23,-14 22,6-9,0-1,0 1,-2 2,-1 0,-2 3,-2 7,-5 8,-3 7,-5 2,-3-4,0-9,4-16,5-15,5-10,6-7,0 3,-2 7,-1 3,-1 6,-1 3,-4 12,-6 15,-4 7,-2 0,0-8,0-9,6-19,-3 21,6-18,-4 19,2-8,0-2,2 1,-1 1,2-5,-1 0,-1 1,-1 1,-2 5,-3 4,-1 4,-1 1,0 2,0-1,0-4,0-1,0-1,0-2,0 3,0 1,0 2,0 1,0 10,0-1,0 10,0-2,2-4,0 6,2-4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6:36.278"/>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281 0,'0'51,"-2"-5,-3-14,-4 2,-5 5,-1 5,0 5,-1 8,3 3,3-2,0-5,3-4,0-16,-1 3,2-17,0 2,0-3,0-3,-1 4,-1 0,2 2,1 1,0 1,0 1,-3 1,0 1,0 0,-1 1,-1 0,-1 2,0 0,1 0,2-5,3-9,3-7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6:59.004"/>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1 0,'33'1,"-3"3,-8 3,0 4,2 3,-10-2,6 3,-12-4,13 16,-7-15,8 15,-10-15,4 3,-1 1,1 1,2 1,0 1,1 0,-1 0,-1 0,1 0,1 2,1 1,4 3,3 5,3 6,2 4,-5-1,-3 9,-13-23,-1 8,-4-20,4 7,6 4,7 12,11 17,9 12,4 4,0-2,-5-10,2-1,3-1,-3-5,-1-6,-3-4,-1 2,-16-15,-4 8,-16-15,2 6,3 3,7 17,4 15,2 13,0 6,-6-12,-3-7,0-6,-2-1,0-1,-3-2,-2-5,-2-12,-3-11,0-8,0-1,-1 6,0 6,-2 4,-2 0,0 1,0 2,2-1,1 0,2 4,0-14,0 6,0-14,0 3,1 0,3-1,-2-7,2-3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7:01.162"/>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0 1065,'43'-1,"2"-4,-3-6,10-9,6-3,5 0,6-10,-23 18,10-15,-22 11,10-8,-4-1,-2 2,-5 2,-2 1,1 0,0 2,-2 2,-5 5,-8 4,-10 5,-2-7,5-2,11-12,20-5,10-7,2 3,8-2,-3 0,-12 11,6-7,-22 14,5-4,-4 3,-5 1,-7 2,-6 2,-3-3,3-5,8-8,4-8,-3 1,-2 5,-7 7,-4 8,-2 5,-2 3,1 3,-1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16:27:03.194"/>
    </inkml:context>
    <inkml:brush xml:id="br0">
      <inkml:brushProperty name="width" value="0.2" units="cm"/>
      <inkml:brushProperty name="height" value="0.4" units="cm"/>
      <inkml:brushProperty name="color" value="#FFB763"/>
      <inkml:brushProperty name="tip" value="rectangle"/>
      <inkml:brushProperty name="rasterOp" value="maskPen"/>
    </inkml:brush>
  </inkml:definitions>
  <inkml:trace contextRef="#ctx0" brushRef="#br0">0 1456,'52'-12,"1"-2,-7-3,7-3,13-3,6-3,3-1,-18 8,-2 0,9-3,30-5,-58 17,6 0,-10 1,-6 0,-2 2,-6 1,-5 0,-4 0,1-7,8-9,7-7,7-7,10-7,9-8,8-8,3-5,-2 0,-3 2,-7 8,-7 8,-7 7,-3 4,-4 3,-7 9,-10 8,-7 3,0-6,-1 2,8-12,-1 4,0-1,3-6,-4 8,3-7,-2 3,0 1,-1 3,1 1,0 2,1 2,-1 3,-1 1,-2 4,0 1,-2 2,1 0,1 1,1-2,-2 2,0-4,-3 2,4-5,-4 4,3 0,-2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0C733-8821-E842-B666-B818EE523FDA}" type="datetimeFigureOut">
              <a:rPr lang="en-US" smtClean="0"/>
              <a:t>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77374-1516-464B-A7EB-C965F49F67A5}" type="slidenum">
              <a:rPr lang="en-US" smtClean="0"/>
              <a:t>‹#›</a:t>
            </a:fld>
            <a:endParaRPr lang="en-US"/>
          </a:p>
        </p:txBody>
      </p:sp>
    </p:spTree>
    <p:extLst>
      <p:ext uri="{BB962C8B-B14F-4D97-AF65-F5344CB8AC3E}">
        <p14:creationId xmlns:p14="http://schemas.microsoft.com/office/powerpoint/2010/main" val="367594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77374-1516-464B-A7EB-C965F49F67A5}" type="slidenum">
              <a:rPr lang="en-US" smtClean="0"/>
              <a:t>4</a:t>
            </a:fld>
            <a:endParaRPr lang="en-US"/>
          </a:p>
        </p:txBody>
      </p:sp>
    </p:spTree>
    <p:extLst>
      <p:ext uri="{BB962C8B-B14F-4D97-AF65-F5344CB8AC3E}">
        <p14:creationId xmlns:p14="http://schemas.microsoft.com/office/powerpoint/2010/main" val="95963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77374-1516-464B-A7EB-C965F49F67A5}" type="slidenum">
              <a:rPr lang="en-US" smtClean="0"/>
              <a:t>5</a:t>
            </a:fld>
            <a:endParaRPr lang="en-US"/>
          </a:p>
        </p:txBody>
      </p:sp>
    </p:spTree>
    <p:extLst>
      <p:ext uri="{BB962C8B-B14F-4D97-AF65-F5344CB8AC3E}">
        <p14:creationId xmlns:p14="http://schemas.microsoft.com/office/powerpoint/2010/main" val="312632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77374-1516-464B-A7EB-C965F49F67A5}" type="slidenum">
              <a:rPr lang="en-US" smtClean="0"/>
              <a:t>9</a:t>
            </a:fld>
            <a:endParaRPr lang="en-US"/>
          </a:p>
        </p:txBody>
      </p:sp>
    </p:spTree>
    <p:extLst>
      <p:ext uri="{BB962C8B-B14F-4D97-AF65-F5344CB8AC3E}">
        <p14:creationId xmlns:p14="http://schemas.microsoft.com/office/powerpoint/2010/main" val="396864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A8F6-49E1-8124-CD8C-A37C201F4B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80CB30A-E068-3222-B137-A5AD5B283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982D8C9-5883-0E7C-C84D-D22AE1EC2648}"/>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5" name="Footer Placeholder 4">
            <a:extLst>
              <a:ext uri="{FF2B5EF4-FFF2-40B4-BE49-F238E27FC236}">
                <a16:creationId xmlns:a16="http://schemas.microsoft.com/office/drawing/2014/main" id="{F5382983-3AC9-B797-6C46-177979B06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96160-21BA-E0CF-CD3D-655D7A1C424B}"/>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425303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53DA-F360-B09F-C926-6034C8429CA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230AC4-07CB-1E22-D8B8-ACA14708476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83D802-F983-ADB4-BAEC-5FCE606C4D92}"/>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5" name="Footer Placeholder 4">
            <a:extLst>
              <a:ext uri="{FF2B5EF4-FFF2-40B4-BE49-F238E27FC236}">
                <a16:creationId xmlns:a16="http://schemas.microsoft.com/office/drawing/2014/main" id="{B9730E1E-1175-ECB2-7DCE-BF965E077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E5BDB-C3D9-F7C1-8420-8DABBF80F550}"/>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346389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D2F6DA-7B71-DC6E-B63C-4CBDC39712A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C68A24-5430-7096-7562-5DFD5CED35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982E1B-20C5-CC32-9D3A-D7BCAD56F7B8}"/>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5" name="Footer Placeholder 4">
            <a:extLst>
              <a:ext uri="{FF2B5EF4-FFF2-40B4-BE49-F238E27FC236}">
                <a16:creationId xmlns:a16="http://schemas.microsoft.com/office/drawing/2014/main" id="{5C6A5415-2F4E-6526-8DB1-B14663D99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527AD-1C1B-9534-8C9F-C60CEB832442}"/>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316304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D6DA-6CD1-066D-8E6D-BE7706A61C9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836D53-7CEB-8D48-AFF3-A5A563DC5C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08B6FB-B160-6299-5F67-F15CC139F84C}"/>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5" name="Footer Placeholder 4">
            <a:extLst>
              <a:ext uri="{FF2B5EF4-FFF2-40B4-BE49-F238E27FC236}">
                <a16:creationId xmlns:a16="http://schemas.microsoft.com/office/drawing/2014/main" id="{623BC4A1-50BC-8A73-DE2C-D3C72C6BA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4945C-BA23-91D4-3BC1-233023F21CE6}"/>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76216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87A6-10CB-6114-C9E4-C189864D8A3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4DAA62E-2AC0-BC56-86B7-4066E7348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7A3C9F-FD5F-336F-012C-DE0C3A720FF6}"/>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5" name="Footer Placeholder 4">
            <a:extLst>
              <a:ext uri="{FF2B5EF4-FFF2-40B4-BE49-F238E27FC236}">
                <a16:creationId xmlns:a16="http://schemas.microsoft.com/office/drawing/2014/main" id="{1389980A-FF87-5CCF-2C7A-7BEBF57F3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F3754-2882-7C2A-3474-611095B00632}"/>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289921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6145-AB1B-B105-DA75-8F879D20C4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F22AA2-5226-D8A3-3D52-B51B14E1DE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90A9E13-E0F9-E7A9-AE42-F60D4920E68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E23635-2160-D2BC-40F9-D0B2A8634747}"/>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6" name="Footer Placeholder 5">
            <a:extLst>
              <a:ext uri="{FF2B5EF4-FFF2-40B4-BE49-F238E27FC236}">
                <a16:creationId xmlns:a16="http://schemas.microsoft.com/office/drawing/2014/main" id="{2A65FD1F-6FAD-C222-5BC2-A5D4C9C83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22643-74D1-0905-B676-D60F8508C04A}"/>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235546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D8A8-4756-49D5-5381-1A5574A1F9F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8BD49E-64A9-F369-C809-DB77259C0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DBE4D3-3573-7029-BCAD-EF0014591B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2F1E1B-B249-CD44-FDA4-CB3F109ED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79B047-8CA2-FBC7-31B3-F48543F00A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F423B76-FC10-256A-BA85-24E30CF3D125}"/>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8" name="Footer Placeholder 7">
            <a:extLst>
              <a:ext uri="{FF2B5EF4-FFF2-40B4-BE49-F238E27FC236}">
                <a16:creationId xmlns:a16="http://schemas.microsoft.com/office/drawing/2014/main" id="{49F76E79-30D6-3786-AEC0-AF17D1D453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7F51A7-1670-23FB-FEDE-5CB2AF33F916}"/>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142094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6C70-637D-B8AC-FDF7-8087BC49941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CD5B19F-5131-9942-4620-6B9F3B9344D5}"/>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4" name="Footer Placeholder 3">
            <a:extLst>
              <a:ext uri="{FF2B5EF4-FFF2-40B4-BE49-F238E27FC236}">
                <a16:creationId xmlns:a16="http://schemas.microsoft.com/office/drawing/2014/main" id="{075D8EB5-BB2A-A770-1E0E-2DCBF4575C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E83943-A021-86AB-FC1E-8AC3612E28B3}"/>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134191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4E3ACA-3D1E-DF7A-E081-AB2FB7C25AA1}"/>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3" name="Footer Placeholder 2">
            <a:extLst>
              <a:ext uri="{FF2B5EF4-FFF2-40B4-BE49-F238E27FC236}">
                <a16:creationId xmlns:a16="http://schemas.microsoft.com/office/drawing/2014/main" id="{B16054FF-BDAE-13B3-FD14-2842554D6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F8EE9-197A-134D-97DF-E5A251D8A591}"/>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358255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5447-1191-D114-5D15-DBE9E0C04E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75F5CA-983C-3F61-1EC9-4C01F38BA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E30BB97-2AED-48B8-52B6-F1DC5F8C5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44B032-37A0-CF7B-41B8-6DB23B0FABEA}"/>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6" name="Footer Placeholder 5">
            <a:extLst>
              <a:ext uri="{FF2B5EF4-FFF2-40B4-BE49-F238E27FC236}">
                <a16:creationId xmlns:a16="http://schemas.microsoft.com/office/drawing/2014/main" id="{7CC53FDC-DCD6-14C9-C46C-AC072BE9E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80340-F038-2385-E9E9-5990B0B34A80}"/>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6339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9195-2869-6FA7-DCA0-1F0FBE128C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528F833-3C22-7A6A-CAC5-65739C7A4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75CFF0-1A38-D74B-18B6-AECD49922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E94F64-C57C-064B-89E1-3F42FD4CECC5}"/>
              </a:ext>
            </a:extLst>
          </p:cNvPr>
          <p:cNvSpPr>
            <a:spLocks noGrp="1"/>
          </p:cNvSpPr>
          <p:nvPr>
            <p:ph type="dt" sz="half" idx="10"/>
          </p:nvPr>
        </p:nvSpPr>
        <p:spPr/>
        <p:txBody>
          <a:bodyPr/>
          <a:lstStyle/>
          <a:p>
            <a:fld id="{67B69D6E-12D9-664A-8B5D-340459B82932}" type="datetimeFigureOut">
              <a:rPr lang="en-US" smtClean="0"/>
              <a:t>3/20/23</a:t>
            </a:fld>
            <a:endParaRPr lang="en-US"/>
          </a:p>
        </p:txBody>
      </p:sp>
      <p:sp>
        <p:nvSpPr>
          <p:cNvPr id="6" name="Footer Placeholder 5">
            <a:extLst>
              <a:ext uri="{FF2B5EF4-FFF2-40B4-BE49-F238E27FC236}">
                <a16:creationId xmlns:a16="http://schemas.microsoft.com/office/drawing/2014/main" id="{6286E83D-E400-669E-1E8E-D5BBBF64B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67597-FAF9-0A61-0608-6532CBF47CA9}"/>
              </a:ext>
            </a:extLst>
          </p:cNvPr>
          <p:cNvSpPr>
            <a:spLocks noGrp="1"/>
          </p:cNvSpPr>
          <p:nvPr>
            <p:ph type="sldNum" sz="quarter" idx="12"/>
          </p:nvPr>
        </p:nvSpPr>
        <p:spPr/>
        <p:txBody>
          <a:bodyPr/>
          <a:lstStyle/>
          <a:p>
            <a:fld id="{80962D6C-C156-9944-A56C-690F553671D1}" type="slidenum">
              <a:rPr lang="en-US" smtClean="0"/>
              <a:t>‹#›</a:t>
            </a:fld>
            <a:endParaRPr lang="en-US"/>
          </a:p>
        </p:txBody>
      </p:sp>
    </p:spTree>
    <p:extLst>
      <p:ext uri="{BB962C8B-B14F-4D97-AF65-F5344CB8AC3E}">
        <p14:creationId xmlns:p14="http://schemas.microsoft.com/office/powerpoint/2010/main" val="427917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172C12-2EF4-F50D-A9EF-60C4A70D2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DB1250-73A8-401A-5412-44991400B2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9268DC-C57C-6BA0-C300-C248E28C5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69D6E-12D9-664A-8B5D-340459B82932}" type="datetimeFigureOut">
              <a:rPr lang="en-US" smtClean="0"/>
              <a:t>3/20/23</a:t>
            </a:fld>
            <a:endParaRPr lang="en-US"/>
          </a:p>
        </p:txBody>
      </p:sp>
      <p:sp>
        <p:nvSpPr>
          <p:cNvPr id="5" name="Footer Placeholder 4">
            <a:extLst>
              <a:ext uri="{FF2B5EF4-FFF2-40B4-BE49-F238E27FC236}">
                <a16:creationId xmlns:a16="http://schemas.microsoft.com/office/drawing/2014/main" id="{5E3E3125-DE24-4C43-5FDE-D4011C50E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E79E5A-58D1-2EB1-6DF7-56A7B4567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62D6C-C156-9944-A56C-690F553671D1}" type="slidenum">
              <a:rPr lang="en-US" smtClean="0"/>
              <a:t>‹#›</a:t>
            </a:fld>
            <a:endParaRPr lang="en-US"/>
          </a:p>
        </p:txBody>
      </p:sp>
    </p:spTree>
    <p:extLst>
      <p:ext uri="{BB962C8B-B14F-4D97-AF65-F5344CB8AC3E}">
        <p14:creationId xmlns:p14="http://schemas.microsoft.com/office/powerpoint/2010/main" val="402165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customXml" Target="../ink/ink9.xml"/><Relationship Id="rId34" Type="http://schemas.openxmlformats.org/officeDocument/2006/relationships/image" Target="../media/image18.png"/><Relationship Id="rId7" Type="http://schemas.openxmlformats.org/officeDocument/2006/relationships/customXml" Target="../ink/ink2.xml"/><Relationship Id="rId12" Type="http://schemas.openxmlformats.org/officeDocument/2006/relationships/image" Target="../media/image7.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image" Target="../media/image1.jpeg"/><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customXml" Target="../ink/ink1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ustomXml" Target="../ink/ink4.xml"/><Relationship Id="rId24" Type="http://schemas.openxmlformats.org/officeDocument/2006/relationships/image" Target="../media/image13.png"/><Relationship Id="rId32" Type="http://schemas.openxmlformats.org/officeDocument/2006/relationships/image" Target="../media/image17.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5.png"/><Relationship Id="rId36"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3.jpeg"/><Relationship Id="rId9" Type="http://schemas.openxmlformats.org/officeDocument/2006/relationships/customXml" Target="../ink/ink3.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2.xml"/><Relationship Id="rId30" Type="http://schemas.openxmlformats.org/officeDocument/2006/relationships/image" Target="../media/image16.png"/><Relationship Id="rId35" Type="http://schemas.openxmlformats.org/officeDocument/2006/relationships/customXml" Target="../ink/ink16.xml"/><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57/s41599-022-01145-0" TargetMode="External"/><Relationship Id="rId2" Type="http://schemas.openxmlformats.org/officeDocument/2006/relationships/hyperlink" Target="https://doi.org/10.1007/978-3-030-38948-2_178-1" TargetMode="Externa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s://www.latribune.fr/regions/smart-cities/la-tribune-de-carlos-moreno/la-ville-du-quart-d-heure-pour-un-nouveau-chrono-urbanisme-604358.html" TargetMode="External"/><Relationship Id="rId4" Type="http://schemas.openxmlformats.org/officeDocument/2006/relationships/hyperlink" Target="https://www.c40knowledgehub.org/s/article/How-to-build-back-better-with-a-15-minute-city?language=en_U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007/978-3-030-38948-2_178-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002/wcc.640" TargetMode="External"/><Relationship Id="rId3" Type="http://schemas.openxmlformats.org/officeDocument/2006/relationships/customXml" Target="../ink/ink17.xml"/><Relationship Id="rId7" Type="http://schemas.openxmlformats.org/officeDocument/2006/relationships/hyperlink" Target="https://doi.org/10.1007/978-3-030-89460-3_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environmentaldefence.ca/2022/03/23/the-canadian-investors-guide-to-investing-in-the-just-transition/" TargetMode="External"/><Relationship Id="rId5" Type="http://schemas.openxmlformats.org/officeDocument/2006/relationships/hyperlink" Target="http://doi.org/10.5334/bc.14"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3390/su12187499"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doi.org/10.3390/su10093194" TargetMode="External"/><Relationship Id="rId5" Type="http://schemas.openxmlformats.org/officeDocument/2006/relationships/hyperlink" Target="https://doi.org/10.1016/j.trpro.2017.05.165" TargetMode="External"/><Relationship Id="rId4" Type="http://schemas.openxmlformats.org/officeDocument/2006/relationships/hyperlink" Target="https://doi.org/10.1007/s12053-018-9671-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zsemYTXYIQ" TargetMode="External"/><Relationship Id="rId2" Type="http://schemas.openxmlformats.org/officeDocument/2006/relationships/hyperlink" Target="https://www.weforum.org/agenda/2021/11/15minute-city-falls-short/" TargetMode="External"/><Relationship Id="rId1" Type="http://schemas.openxmlformats.org/officeDocument/2006/relationships/slideLayout" Target="../slideLayouts/slideLayout7.xml"/><Relationship Id="rId5" Type="http://schemas.openxmlformats.org/officeDocument/2006/relationships/hyperlink" Target="https://www.youtube.com/watch?v=SC7T_bGTdwQ" TargetMode="External"/><Relationship Id="rId4" Type="http://schemas.openxmlformats.org/officeDocument/2006/relationships/hyperlink" Target="https://www.youtube.com/watch?v=Qn8TMW18QC8&amp;list=PLnkhEwLU1gyZvaKX8b1D-0iFl3CGC6WQ&amp;index=1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rcipelagomilano.org/archives/57231" TargetMode="External"/><Relationship Id="rId2" Type="http://schemas.openxmlformats.org/officeDocument/2006/relationships/hyperlink" Target="https://www.centreforcities.org/blog/will-covid-19-make-the-idea-of-the-15-minute-city-a-realit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hroniques-architecture.com/la-ville-du-quart-dheure-ecran-de-fume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livrepository.liverpool.ac.uk/3127722/" TargetMode="External"/><Relationship Id="rId4" Type="http://schemas.openxmlformats.org/officeDocument/2006/relationships/hyperlink" Target="https://www.bbc.com/worklife/article/20201214-how-15-minute-cities-will-change-the-way-we-sociali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217FA557-72F1-DA9F-E71B-95236C704EC7}"/>
              </a:ext>
            </a:extLst>
          </p:cNvPr>
          <p:cNvPicPr>
            <a:picLocks noChangeAspect="1"/>
          </p:cNvPicPr>
          <p:nvPr/>
        </p:nvPicPr>
        <p:blipFill>
          <a:blip r:embed="rId2"/>
          <a:stretch>
            <a:fillRect/>
          </a:stretch>
        </p:blipFill>
        <p:spPr>
          <a:xfrm>
            <a:off x="0" y="0"/>
            <a:ext cx="4119476" cy="1419679"/>
          </a:xfrm>
          <a:prstGeom prst="rect">
            <a:avLst/>
          </a:prstGeom>
        </p:spPr>
      </p:pic>
      <p:pic>
        <p:nvPicPr>
          <p:cNvPr id="35" name="Picture 34" descr="Shape&#10;&#10;Description automatically generated">
            <a:extLst>
              <a:ext uri="{FF2B5EF4-FFF2-40B4-BE49-F238E27FC236}">
                <a16:creationId xmlns:a16="http://schemas.microsoft.com/office/drawing/2014/main" id="{D3FAF3B4-C927-3F5A-CB41-F99EFE8072B8}"/>
              </a:ext>
            </a:extLst>
          </p:cNvPr>
          <p:cNvPicPr>
            <a:picLocks noChangeAspect="1"/>
          </p:cNvPicPr>
          <p:nvPr/>
        </p:nvPicPr>
        <p:blipFill rotWithShape="1">
          <a:blip r:embed="rId3"/>
          <a:srcRect l="47818" t="13168" r="9396" b="38282"/>
          <a:stretch/>
        </p:blipFill>
        <p:spPr>
          <a:xfrm>
            <a:off x="0" y="1162908"/>
            <a:ext cx="4939470" cy="5604803"/>
          </a:xfrm>
          <a:prstGeom prst="rect">
            <a:avLst/>
          </a:prstGeom>
        </p:spPr>
      </p:pic>
      <p:sp>
        <p:nvSpPr>
          <p:cNvPr id="2" name="TextBox 1">
            <a:extLst>
              <a:ext uri="{FF2B5EF4-FFF2-40B4-BE49-F238E27FC236}">
                <a16:creationId xmlns:a16="http://schemas.microsoft.com/office/drawing/2014/main" id="{1348DCF1-7735-8B92-3D95-B0BF96F0E69F}"/>
              </a:ext>
            </a:extLst>
          </p:cNvPr>
          <p:cNvSpPr txBox="1"/>
          <p:nvPr/>
        </p:nvSpPr>
        <p:spPr>
          <a:xfrm>
            <a:off x="4667186" y="6063765"/>
            <a:ext cx="7286657"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This presentation is part of  a conceptual framework for a PhD thesis, Testing the 15-Minute Model: Justice, Mobility, Land use, and Finance in Dublin</a:t>
            </a:r>
          </a:p>
        </p:txBody>
      </p:sp>
      <p:sp>
        <p:nvSpPr>
          <p:cNvPr id="4" name="TextBox 3">
            <a:extLst>
              <a:ext uri="{FF2B5EF4-FFF2-40B4-BE49-F238E27FC236}">
                <a16:creationId xmlns:a16="http://schemas.microsoft.com/office/drawing/2014/main" id="{317B6D14-690D-E95E-ADD5-94B910179D47}"/>
              </a:ext>
            </a:extLst>
          </p:cNvPr>
          <p:cNvSpPr txBox="1"/>
          <p:nvPr/>
        </p:nvSpPr>
        <p:spPr>
          <a:xfrm>
            <a:off x="5124327" y="2118659"/>
            <a:ext cx="6829516" cy="1647182"/>
          </a:xfrm>
          <a:prstGeom prst="rect">
            <a:avLst/>
          </a:prstGeom>
          <a:noFill/>
        </p:spPr>
        <p:txBody>
          <a:bodyPr wrap="square">
            <a:spAutoFit/>
          </a:bodyPr>
          <a:lstStyle/>
          <a:p>
            <a:pPr>
              <a:lnSpc>
                <a:spcPct val="107000"/>
              </a:lnSpc>
              <a:spcAft>
                <a:spcPts val="800"/>
              </a:spcAft>
            </a:pPr>
            <a:r>
              <a:rPr lang="en-IE" sz="3200" b="1" dirty="0">
                <a:effectLst/>
                <a:latin typeface="Times New Roman" panose="02020603050405020304" pitchFamily="18" charset="0"/>
                <a:ea typeface="Calibri" panose="020F0502020204030204" pitchFamily="34" charset="0"/>
                <a:cs typeface="Arial" panose="020B0604020202020204" pitchFamily="34" charset="0"/>
              </a:rPr>
              <a:t>15-Minute City Model: Sustainable Mobility, Climate Action, and Just Transition</a:t>
            </a:r>
            <a:endParaRPr lang="en-IE"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AD5B9A-65F9-FFFE-65F1-0339630DAC22}"/>
              </a:ext>
            </a:extLst>
          </p:cNvPr>
          <p:cNvSpPr txBox="1"/>
          <p:nvPr/>
        </p:nvSpPr>
        <p:spPr>
          <a:xfrm>
            <a:off x="5124327" y="3797379"/>
            <a:ext cx="4639705"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Reem </a:t>
            </a:r>
            <a:r>
              <a:rPr lang="en-US" sz="1600" b="1" dirty="0" err="1">
                <a:latin typeface="Times New Roman" panose="02020603050405020304" pitchFamily="18" charset="0"/>
                <a:cs typeface="Times New Roman" panose="02020603050405020304" pitchFamily="18" charset="0"/>
              </a:rPr>
              <a:t>Cherif</a:t>
            </a:r>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PhD researcher</a:t>
            </a:r>
          </a:p>
        </p:txBody>
      </p:sp>
      <p:pic>
        <p:nvPicPr>
          <p:cNvPr id="1026" name="Picture 2">
            <a:extLst>
              <a:ext uri="{FF2B5EF4-FFF2-40B4-BE49-F238E27FC236}">
                <a16:creationId xmlns:a16="http://schemas.microsoft.com/office/drawing/2014/main" id="{8D959F18-726F-58B7-D80B-D47DF13FC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5043" y="209460"/>
            <a:ext cx="1828800" cy="7030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E9126533-684B-5397-CE14-34DA72B19872}"/>
                  </a:ext>
                </a:extLst>
              </p14:cNvPr>
              <p14:cNvContentPartPr/>
              <p14:nvPr/>
            </p14:nvContentPartPr>
            <p14:xfrm>
              <a:off x="2220370" y="1644298"/>
              <a:ext cx="360" cy="360"/>
            </p14:xfrm>
          </p:contentPart>
        </mc:Choice>
        <mc:Fallback xmlns="">
          <p:pic>
            <p:nvPicPr>
              <p:cNvPr id="15" name="Ink 14">
                <a:extLst>
                  <a:ext uri="{FF2B5EF4-FFF2-40B4-BE49-F238E27FC236}">
                    <a16:creationId xmlns:a16="http://schemas.microsoft.com/office/drawing/2014/main" id="{E9126533-684B-5397-CE14-34DA72B19872}"/>
                  </a:ext>
                </a:extLst>
              </p:cNvPr>
              <p:cNvPicPr/>
              <p:nvPr/>
            </p:nvPicPr>
            <p:blipFill>
              <a:blip r:embed="rId6"/>
              <a:stretch>
                <a:fillRect/>
              </a:stretch>
            </p:blipFill>
            <p:spPr>
              <a:xfrm>
                <a:off x="2184370" y="1572658"/>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CA7A69FF-28C0-7884-26B1-769D668FFD83}"/>
                  </a:ext>
                </a:extLst>
              </p14:cNvPr>
              <p14:cNvContentPartPr/>
              <p14:nvPr/>
            </p14:nvContentPartPr>
            <p14:xfrm>
              <a:off x="1102930" y="1265938"/>
              <a:ext cx="1197360" cy="440280"/>
            </p14:xfrm>
          </p:contentPart>
        </mc:Choice>
        <mc:Fallback xmlns="">
          <p:pic>
            <p:nvPicPr>
              <p:cNvPr id="21" name="Ink 20">
                <a:extLst>
                  <a:ext uri="{FF2B5EF4-FFF2-40B4-BE49-F238E27FC236}">
                    <a16:creationId xmlns:a16="http://schemas.microsoft.com/office/drawing/2014/main" id="{CA7A69FF-28C0-7884-26B1-769D668FFD83}"/>
                  </a:ext>
                </a:extLst>
              </p:cNvPr>
              <p:cNvPicPr/>
              <p:nvPr/>
            </p:nvPicPr>
            <p:blipFill>
              <a:blip r:embed="rId8"/>
              <a:stretch>
                <a:fillRect/>
              </a:stretch>
            </p:blipFill>
            <p:spPr>
              <a:xfrm>
                <a:off x="1067290" y="1194298"/>
                <a:ext cx="126900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E945C02D-A594-E130-2939-D6488E66A609}"/>
                  </a:ext>
                </a:extLst>
              </p14:cNvPr>
              <p14:cNvContentPartPr/>
              <p14:nvPr/>
            </p14:nvContentPartPr>
            <p14:xfrm>
              <a:off x="980530" y="2215394"/>
              <a:ext cx="1396080" cy="595800"/>
            </p14:xfrm>
          </p:contentPart>
        </mc:Choice>
        <mc:Fallback xmlns="">
          <p:pic>
            <p:nvPicPr>
              <p:cNvPr id="22" name="Ink 21">
                <a:extLst>
                  <a:ext uri="{FF2B5EF4-FFF2-40B4-BE49-F238E27FC236}">
                    <a16:creationId xmlns:a16="http://schemas.microsoft.com/office/drawing/2014/main" id="{E945C02D-A594-E130-2939-D6488E66A609}"/>
                  </a:ext>
                </a:extLst>
              </p:cNvPr>
              <p:cNvPicPr/>
              <p:nvPr/>
            </p:nvPicPr>
            <p:blipFill>
              <a:blip r:embed="rId10"/>
              <a:stretch>
                <a:fillRect/>
              </a:stretch>
            </p:blipFill>
            <p:spPr>
              <a:xfrm>
                <a:off x="944530" y="2143754"/>
                <a:ext cx="146772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343B118E-2F52-482C-0859-FEEE69435011}"/>
                  </a:ext>
                </a:extLst>
              </p14:cNvPr>
              <p14:cNvContentPartPr/>
              <p14:nvPr/>
            </p14:nvContentPartPr>
            <p14:xfrm>
              <a:off x="2900770" y="3423914"/>
              <a:ext cx="467640" cy="1122840"/>
            </p14:xfrm>
          </p:contentPart>
        </mc:Choice>
        <mc:Fallback xmlns="">
          <p:pic>
            <p:nvPicPr>
              <p:cNvPr id="23" name="Ink 22">
                <a:extLst>
                  <a:ext uri="{FF2B5EF4-FFF2-40B4-BE49-F238E27FC236}">
                    <a16:creationId xmlns:a16="http://schemas.microsoft.com/office/drawing/2014/main" id="{343B118E-2F52-482C-0859-FEEE69435011}"/>
                  </a:ext>
                </a:extLst>
              </p:cNvPr>
              <p:cNvPicPr/>
              <p:nvPr/>
            </p:nvPicPr>
            <p:blipFill>
              <a:blip r:embed="rId12"/>
              <a:stretch>
                <a:fillRect/>
              </a:stretch>
            </p:blipFill>
            <p:spPr>
              <a:xfrm>
                <a:off x="2864770" y="3351914"/>
                <a:ext cx="539280" cy="1266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C3499040-D2EE-AC07-F33D-AD2C7D896C6A}"/>
                  </a:ext>
                </a:extLst>
              </p14:cNvPr>
              <p14:cNvContentPartPr/>
              <p14:nvPr/>
            </p14:nvContentPartPr>
            <p14:xfrm>
              <a:off x="3093370" y="5112763"/>
              <a:ext cx="304920" cy="993960"/>
            </p14:xfrm>
          </p:contentPart>
        </mc:Choice>
        <mc:Fallback xmlns="">
          <p:pic>
            <p:nvPicPr>
              <p:cNvPr id="24" name="Ink 23">
                <a:extLst>
                  <a:ext uri="{FF2B5EF4-FFF2-40B4-BE49-F238E27FC236}">
                    <a16:creationId xmlns:a16="http://schemas.microsoft.com/office/drawing/2014/main" id="{C3499040-D2EE-AC07-F33D-AD2C7D896C6A}"/>
                  </a:ext>
                </a:extLst>
              </p:cNvPr>
              <p:cNvPicPr/>
              <p:nvPr/>
            </p:nvPicPr>
            <p:blipFill>
              <a:blip r:embed="rId14"/>
              <a:stretch>
                <a:fillRect/>
              </a:stretch>
            </p:blipFill>
            <p:spPr>
              <a:xfrm>
                <a:off x="3057370" y="5041123"/>
                <a:ext cx="376560" cy="1137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31FC8953-8B92-1CCC-2483-D7CBF3860503}"/>
                  </a:ext>
                </a:extLst>
              </p14:cNvPr>
              <p14:cNvContentPartPr/>
              <p14:nvPr/>
            </p14:nvContentPartPr>
            <p14:xfrm>
              <a:off x="3236650" y="5164603"/>
              <a:ext cx="101160" cy="398880"/>
            </p14:xfrm>
          </p:contentPart>
        </mc:Choice>
        <mc:Fallback xmlns="">
          <p:pic>
            <p:nvPicPr>
              <p:cNvPr id="25" name="Ink 24">
                <a:extLst>
                  <a:ext uri="{FF2B5EF4-FFF2-40B4-BE49-F238E27FC236}">
                    <a16:creationId xmlns:a16="http://schemas.microsoft.com/office/drawing/2014/main" id="{31FC8953-8B92-1CCC-2483-D7CBF3860503}"/>
                  </a:ext>
                </a:extLst>
              </p:cNvPr>
              <p:cNvPicPr/>
              <p:nvPr/>
            </p:nvPicPr>
            <p:blipFill>
              <a:blip r:embed="rId16"/>
              <a:stretch>
                <a:fillRect/>
              </a:stretch>
            </p:blipFill>
            <p:spPr>
              <a:xfrm>
                <a:off x="3200650" y="5092603"/>
                <a:ext cx="17280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3883D236-8ED2-9F98-16D3-56EC99335175}"/>
                  </a:ext>
                </a:extLst>
              </p14:cNvPr>
              <p14:cNvContentPartPr/>
              <p14:nvPr/>
            </p14:nvContentPartPr>
            <p14:xfrm>
              <a:off x="1745530" y="3575923"/>
              <a:ext cx="487800" cy="934560"/>
            </p14:xfrm>
          </p:contentPart>
        </mc:Choice>
        <mc:Fallback xmlns="">
          <p:pic>
            <p:nvPicPr>
              <p:cNvPr id="29" name="Ink 28">
                <a:extLst>
                  <a:ext uri="{FF2B5EF4-FFF2-40B4-BE49-F238E27FC236}">
                    <a16:creationId xmlns:a16="http://schemas.microsoft.com/office/drawing/2014/main" id="{3883D236-8ED2-9F98-16D3-56EC99335175}"/>
                  </a:ext>
                </a:extLst>
              </p:cNvPr>
              <p:cNvPicPr/>
              <p:nvPr/>
            </p:nvPicPr>
            <p:blipFill>
              <a:blip r:embed="rId18"/>
              <a:stretch>
                <a:fillRect/>
              </a:stretch>
            </p:blipFill>
            <p:spPr>
              <a:xfrm>
                <a:off x="1709890" y="3503923"/>
                <a:ext cx="559440" cy="107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A7BA4B64-707C-3C38-7B08-C63A3AD84D9A}"/>
                  </a:ext>
                </a:extLst>
              </p14:cNvPr>
              <p14:cNvContentPartPr/>
              <p14:nvPr/>
            </p14:nvContentPartPr>
            <p14:xfrm>
              <a:off x="1434850" y="5984683"/>
              <a:ext cx="556200" cy="383400"/>
            </p14:xfrm>
          </p:contentPart>
        </mc:Choice>
        <mc:Fallback xmlns="">
          <p:pic>
            <p:nvPicPr>
              <p:cNvPr id="30" name="Ink 29">
                <a:extLst>
                  <a:ext uri="{FF2B5EF4-FFF2-40B4-BE49-F238E27FC236}">
                    <a16:creationId xmlns:a16="http://schemas.microsoft.com/office/drawing/2014/main" id="{A7BA4B64-707C-3C38-7B08-C63A3AD84D9A}"/>
                  </a:ext>
                </a:extLst>
              </p:cNvPr>
              <p:cNvPicPr/>
              <p:nvPr/>
            </p:nvPicPr>
            <p:blipFill>
              <a:blip r:embed="rId20"/>
              <a:stretch>
                <a:fillRect/>
              </a:stretch>
            </p:blipFill>
            <p:spPr>
              <a:xfrm>
                <a:off x="1398850" y="5913043"/>
                <a:ext cx="62784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CFD5F711-26AC-F1DF-8C36-015E46AD4835}"/>
                  </a:ext>
                </a:extLst>
              </p14:cNvPr>
              <p14:cNvContentPartPr/>
              <p14:nvPr/>
            </p14:nvContentPartPr>
            <p14:xfrm>
              <a:off x="781090" y="5429203"/>
              <a:ext cx="643680" cy="524520"/>
            </p14:xfrm>
          </p:contentPart>
        </mc:Choice>
        <mc:Fallback xmlns="">
          <p:pic>
            <p:nvPicPr>
              <p:cNvPr id="31" name="Ink 30">
                <a:extLst>
                  <a:ext uri="{FF2B5EF4-FFF2-40B4-BE49-F238E27FC236}">
                    <a16:creationId xmlns:a16="http://schemas.microsoft.com/office/drawing/2014/main" id="{CFD5F711-26AC-F1DF-8C36-015E46AD4835}"/>
                  </a:ext>
                </a:extLst>
              </p:cNvPr>
              <p:cNvPicPr/>
              <p:nvPr/>
            </p:nvPicPr>
            <p:blipFill>
              <a:blip r:embed="rId22"/>
              <a:stretch>
                <a:fillRect/>
              </a:stretch>
            </p:blipFill>
            <p:spPr>
              <a:xfrm>
                <a:off x="745090" y="5357203"/>
                <a:ext cx="71532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Ink 31">
                <a:extLst>
                  <a:ext uri="{FF2B5EF4-FFF2-40B4-BE49-F238E27FC236}">
                    <a16:creationId xmlns:a16="http://schemas.microsoft.com/office/drawing/2014/main" id="{74A62D32-10B3-0A1C-A091-9E14C3FECB57}"/>
                  </a:ext>
                </a:extLst>
              </p14:cNvPr>
              <p14:cNvContentPartPr/>
              <p14:nvPr/>
            </p14:nvContentPartPr>
            <p14:xfrm>
              <a:off x="1247290" y="4310683"/>
              <a:ext cx="300960" cy="600120"/>
            </p14:xfrm>
          </p:contentPart>
        </mc:Choice>
        <mc:Fallback xmlns="">
          <p:pic>
            <p:nvPicPr>
              <p:cNvPr id="32" name="Ink 31">
                <a:extLst>
                  <a:ext uri="{FF2B5EF4-FFF2-40B4-BE49-F238E27FC236}">
                    <a16:creationId xmlns:a16="http://schemas.microsoft.com/office/drawing/2014/main" id="{74A62D32-10B3-0A1C-A091-9E14C3FECB57}"/>
                  </a:ext>
                </a:extLst>
              </p:cNvPr>
              <p:cNvPicPr/>
              <p:nvPr/>
            </p:nvPicPr>
            <p:blipFill>
              <a:blip r:embed="rId24"/>
              <a:stretch>
                <a:fillRect/>
              </a:stretch>
            </p:blipFill>
            <p:spPr>
              <a:xfrm>
                <a:off x="1211650" y="4239043"/>
                <a:ext cx="372600" cy="743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Ink 32">
                <a:extLst>
                  <a:ext uri="{FF2B5EF4-FFF2-40B4-BE49-F238E27FC236}">
                    <a16:creationId xmlns:a16="http://schemas.microsoft.com/office/drawing/2014/main" id="{5F9262ED-A00E-251F-1DD4-42BEFF240C5F}"/>
                  </a:ext>
                </a:extLst>
              </p14:cNvPr>
              <p14:cNvContentPartPr/>
              <p14:nvPr/>
            </p14:nvContentPartPr>
            <p14:xfrm>
              <a:off x="4082190" y="3803427"/>
              <a:ext cx="178920" cy="1577880"/>
            </p14:xfrm>
          </p:contentPart>
        </mc:Choice>
        <mc:Fallback xmlns="">
          <p:pic>
            <p:nvPicPr>
              <p:cNvPr id="33" name="Ink 32">
                <a:extLst>
                  <a:ext uri="{FF2B5EF4-FFF2-40B4-BE49-F238E27FC236}">
                    <a16:creationId xmlns:a16="http://schemas.microsoft.com/office/drawing/2014/main" id="{5F9262ED-A00E-251F-1DD4-42BEFF240C5F}"/>
                  </a:ext>
                </a:extLst>
              </p:cNvPr>
              <p:cNvPicPr/>
              <p:nvPr/>
            </p:nvPicPr>
            <p:blipFill>
              <a:blip r:embed="rId26"/>
              <a:stretch>
                <a:fillRect/>
              </a:stretch>
            </p:blipFill>
            <p:spPr>
              <a:xfrm>
                <a:off x="4046550" y="3731787"/>
                <a:ext cx="250560" cy="1721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E661F34C-936B-DA02-0E64-FB661FD9490E}"/>
                  </a:ext>
                </a:extLst>
              </p14:cNvPr>
              <p14:cNvContentPartPr/>
              <p14:nvPr/>
            </p14:nvContentPartPr>
            <p14:xfrm>
              <a:off x="-538020" y="4786830"/>
              <a:ext cx="360" cy="360"/>
            </p14:xfrm>
          </p:contentPart>
        </mc:Choice>
        <mc:Fallback xmlns="">
          <p:pic>
            <p:nvPicPr>
              <p:cNvPr id="37" name="Ink 36">
                <a:extLst>
                  <a:ext uri="{FF2B5EF4-FFF2-40B4-BE49-F238E27FC236}">
                    <a16:creationId xmlns:a16="http://schemas.microsoft.com/office/drawing/2014/main" id="{E661F34C-936B-DA02-0E64-FB661FD9490E}"/>
                  </a:ext>
                </a:extLst>
              </p:cNvPr>
              <p:cNvPicPr/>
              <p:nvPr/>
            </p:nvPicPr>
            <p:blipFill>
              <a:blip r:embed="rId28"/>
              <a:stretch>
                <a:fillRect/>
              </a:stretch>
            </p:blipFill>
            <p:spPr>
              <a:xfrm>
                <a:off x="-574020" y="47148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C2EC17BF-0C26-BADD-AF3E-646EAB2B310C}"/>
                  </a:ext>
                </a:extLst>
              </p14:cNvPr>
              <p14:cNvContentPartPr/>
              <p14:nvPr/>
            </p14:nvContentPartPr>
            <p14:xfrm>
              <a:off x="1149938" y="3656052"/>
              <a:ext cx="324000" cy="352080"/>
            </p14:xfrm>
          </p:contentPart>
        </mc:Choice>
        <mc:Fallback xmlns="">
          <p:pic>
            <p:nvPicPr>
              <p:cNvPr id="38" name="Ink 37">
                <a:extLst>
                  <a:ext uri="{FF2B5EF4-FFF2-40B4-BE49-F238E27FC236}">
                    <a16:creationId xmlns:a16="http://schemas.microsoft.com/office/drawing/2014/main" id="{C2EC17BF-0C26-BADD-AF3E-646EAB2B310C}"/>
                  </a:ext>
                </a:extLst>
              </p:cNvPr>
              <p:cNvPicPr/>
              <p:nvPr/>
            </p:nvPicPr>
            <p:blipFill>
              <a:blip r:embed="rId30"/>
              <a:stretch>
                <a:fillRect/>
              </a:stretch>
            </p:blipFill>
            <p:spPr>
              <a:xfrm>
                <a:off x="1114298" y="3584412"/>
                <a:ext cx="39564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Ink 38">
                <a:extLst>
                  <a:ext uri="{FF2B5EF4-FFF2-40B4-BE49-F238E27FC236}">
                    <a16:creationId xmlns:a16="http://schemas.microsoft.com/office/drawing/2014/main" id="{4302AF3C-BE1F-A404-D65F-61CFA2039B8B}"/>
                  </a:ext>
                </a:extLst>
              </p14:cNvPr>
              <p14:cNvContentPartPr/>
              <p14:nvPr/>
            </p14:nvContentPartPr>
            <p14:xfrm>
              <a:off x="670058" y="3058812"/>
              <a:ext cx="338040" cy="1281240"/>
            </p14:xfrm>
          </p:contentPart>
        </mc:Choice>
        <mc:Fallback xmlns="">
          <p:pic>
            <p:nvPicPr>
              <p:cNvPr id="39" name="Ink 38">
                <a:extLst>
                  <a:ext uri="{FF2B5EF4-FFF2-40B4-BE49-F238E27FC236}">
                    <a16:creationId xmlns:a16="http://schemas.microsoft.com/office/drawing/2014/main" id="{4302AF3C-BE1F-A404-D65F-61CFA2039B8B}"/>
                  </a:ext>
                </a:extLst>
              </p:cNvPr>
              <p:cNvPicPr/>
              <p:nvPr/>
            </p:nvPicPr>
            <p:blipFill>
              <a:blip r:embed="rId32"/>
              <a:stretch>
                <a:fillRect/>
              </a:stretch>
            </p:blipFill>
            <p:spPr>
              <a:xfrm>
                <a:off x="634418" y="2986812"/>
                <a:ext cx="409680" cy="142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D656033A-ADCE-7587-8B3B-A5E80744D94C}"/>
                  </a:ext>
                </a:extLst>
              </p14:cNvPr>
              <p14:cNvContentPartPr/>
              <p14:nvPr/>
            </p14:nvContentPartPr>
            <p14:xfrm>
              <a:off x="479258" y="2627172"/>
              <a:ext cx="46440" cy="1109520"/>
            </p14:xfrm>
          </p:contentPart>
        </mc:Choice>
        <mc:Fallback xmlns="">
          <p:pic>
            <p:nvPicPr>
              <p:cNvPr id="40" name="Ink 39">
                <a:extLst>
                  <a:ext uri="{FF2B5EF4-FFF2-40B4-BE49-F238E27FC236}">
                    <a16:creationId xmlns:a16="http://schemas.microsoft.com/office/drawing/2014/main" id="{D656033A-ADCE-7587-8B3B-A5E80744D94C}"/>
                  </a:ext>
                </a:extLst>
              </p:cNvPr>
              <p:cNvPicPr/>
              <p:nvPr/>
            </p:nvPicPr>
            <p:blipFill>
              <a:blip r:embed="rId34"/>
              <a:stretch>
                <a:fillRect/>
              </a:stretch>
            </p:blipFill>
            <p:spPr>
              <a:xfrm>
                <a:off x="443258" y="2555532"/>
                <a:ext cx="118080" cy="1253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Ink 40">
                <a:extLst>
                  <a:ext uri="{FF2B5EF4-FFF2-40B4-BE49-F238E27FC236}">
                    <a16:creationId xmlns:a16="http://schemas.microsoft.com/office/drawing/2014/main" id="{6EC6ABF1-7C62-260C-D733-E9EF79DE5806}"/>
                  </a:ext>
                </a:extLst>
              </p14:cNvPr>
              <p14:cNvContentPartPr/>
              <p14:nvPr/>
            </p14:nvContentPartPr>
            <p14:xfrm>
              <a:off x="801458" y="4854739"/>
              <a:ext cx="523080" cy="20160"/>
            </p14:xfrm>
          </p:contentPart>
        </mc:Choice>
        <mc:Fallback xmlns="">
          <p:pic>
            <p:nvPicPr>
              <p:cNvPr id="41" name="Ink 40">
                <a:extLst>
                  <a:ext uri="{FF2B5EF4-FFF2-40B4-BE49-F238E27FC236}">
                    <a16:creationId xmlns:a16="http://schemas.microsoft.com/office/drawing/2014/main" id="{6EC6ABF1-7C62-260C-D733-E9EF79DE5806}"/>
                  </a:ext>
                </a:extLst>
              </p:cNvPr>
              <p:cNvPicPr/>
              <p:nvPr/>
            </p:nvPicPr>
            <p:blipFill>
              <a:blip r:embed="rId36"/>
              <a:stretch>
                <a:fillRect/>
              </a:stretch>
            </p:blipFill>
            <p:spPr>
              <a:xfrm>
                <a:off x="765458" y="4782739"/>
                <a:ext cx="594720" cy="163800"/>
              </a:xfrm>
              <a:prstGeom prst="rect">
                <a:avLst/>
              </a:prstGeom>
            </p:spPr>
          </p:pic>
        </mc:Fallback>
      </mc:AlternateContent>
    </p:spTree>
    <p:extLst>
      <p:ext uri="{BB962C8B-B14F-4D97-AF65-F5344CB8AC3E}">
        <p14:creationId xmlns:p14="http://schemas.microsoft.com/office/powerpoint/2010/main" val="72271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FF0187C1-68DD-CAF8-A742-4D14F4436E6F}"/>
              </a:ext>
            </a:extLst>
          </p:cNvPr>
          <p:cNvSpPr/>
          <p:nvPr/>
        </p:nvSpPr>
        <p:spPr>
          <a:xfrm>
            <a:off x="7159648" y="3960877"/>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197D7F9-8974-0FA2-DA15-C74298BCF258}"/>
              </a:ext>
            </a:extLst>
          </p:cNvPr>
          <p:cNvSpPr/>
          <p:nvPr/>
        </p:nvSpPr>
        <p:spPr>
          <a:xfrm>
            <a:off x="7187118" y="2830022"/>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790E013-76B4-94AD-0C2B-2B39EBDCAF29}"/>
              </a:ext>
            </a:extLst>
          </p:cNvPr>
          <p:cNvSpPr/>
          <p:nvPr/>
        </p:nvSpPr>
        <p:spPr>
          <a:xfrm>
            <a:off x="7173908" y="1762782"/>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FC7D8B3-899A-52EB-6B0C-E45AFE5E97D9}"/>
              </a:ext>
            </a:extLst>
          </p:cNvPr>
          <p:cNvSpPr/>
          <p:nvPr/>
        </p:nvSpPr>
        <p:spPr>
          <a:xfrm>
            <a:off x="4223876" y="2887539"/>
            <a:ext cx="1906430" cy="1800486"/>
          </a:xfrm>
          <a:prstGeom prst="ellipse">
            <a:avLst/>
          </a:prstGeom>
          <a:solidFill>
            <a:srgbClr val="F9CC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Open public spaces</a:t>
            </a:r>
          </a:p>
        </p:txBody>
      </p:sp>
      <p:sp>
        <p:nvSpPr>
          <p:cNvPr id="3" name="Oval 2">
            <a:extLst>
              <a:ext uri="{FF2B5EF4-FFF2-40B4-BE49-F238E27FC236}">
                <a16:creationId xmlns:a16="http://schemas.microsoft.com/office/drawing/2014/main" id="{1200A521-87A4-6F79-48D2-0129B4CF36D4}"/>
              </a:ext>
            </a:extLst>
          </p:cNvPr>
          <p:cNvSpPr/>
          <p:nvPr/>
        </p:nvSpPr>
        <p:spPr>
          <a:xfrm>
            <a:off x="2646886" y="2857481"/>
            <a:ext cx="1906431" cy="1800487"/>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Common goods</a:t>
            </a:r>
          </a:p>
        </p:txBody>
      </p:sp>
      <p:sp>
        <p:nvSpPr>
          <p:cNvPr id="4" name="Oval 3">
            <a:extLst>
              <a:ext uri="{FF2B5EF4-FFF2-40B4-BE49-F238E27FC236}">
                <a16:creationId xmlns:a16="http://schemas.microsoft.com/office/drawing/2014/main" id="{8278C6DC-1FA8-6B7D-DE09-57C45A3CCDD4}"/>
              </a:ext>
            </a:extLst>
          </p:cNvPr>
          <p:cNvSpPr/>
          <p:nvPr/>
        </p:nvSpPr>
        <p:spPr>
          <a:xfrm>
            <a:off x="2673306" y="3997906"/>
            <a:ext cx="1906431" cy="1800487"/>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Local - regional balance</a:t>
            </a:r>
          </a:p>
        </p:txBody>
      </p:sp>
      <p:sp>
        <p:nvSpPr>
          <p:cNvPr id="6" name="TextBox 5">
            <a:extLst>
              <a:ext uri="{FF2B5EF4-FFF2-40B4-BE49-F238E27FC236}">
                <a16:creationId xmlns:a16="http://schemas.microsoft.com/office/drawing/2014/main" id="{956A9CBD-47FC-5C08-A285-3CC363A64E35}"/>
              </a:ext>
            </a:extLst>
          </p:cNvPr>
          <p:cNvSpPr txBox="1"/>
          <p:nvPr/>
        </p:nvSpPr>
        <p:spPr>
          <a:xfrm>
            <a:off x="2301933" y="1347726"/>
            <a:ext cx="7829038" cy="400110"/>
          </a:xfrm>
          <a:prstGeom prst="rect">
            <a:avLst/>
          </a:prstGeom>
          <a:noFill/>
        </p:spPr>
        <p:txBody>
          <a:bodyPr wrap="square">
            <a:spAutoFit/>
          </a:bodyPr>
          <a:lstStyle/>
          <a:p>
            <a:r>
              <a:rPr lang="en-IE" sz="2000" dirty="0">
                <a:latin typeface="Times New Roman" panose="02020603050405020304" pitchFamily="18" charset="0"/>
                <a:ea typeface="Calibri" panose="020F0502020204030204" pitchFamily="34" charset="0"/>
                <a:cs typeface="Arial" panose="020B0604020202020204" pitchFamily="34" charset="0"/>
              </a:rPr>
              <a:t>Main focus: H</a:t>
            </a:r>
            <a:r>
              <a:rPr lang="en-IE" sz="2000" dirty="0">
                <a:effectLst/>
                <a:latin typeface="Times New Roman" panose="02020603050405020304" pitchFamily="18" charset="0"/>
                <a:ea typeface="Calibri" panose="020F0502020204030204" pitchFamily="34" charset="0"/>
                <a:cs typeface="Arial" panose="020B0604020202020204" pitchFamily="34" charset="0"/>
              </a:rPr>
              <a:t>ow can we deliver a more just distribution of facilities?</a:t>
            </a:r>
            <a:endParaRPr lang="en-US" sz="2000" dirty="0"/>
          </a:p>
        </p:txBody>
      </p:sp>
      <p:sp>
        <p:nvSpPr>
          <p:cNvPr id="7" name="Rectangle 6">
            <a:extLst>
              <a:ext uri="{FF2B5EF4-FFF2-40B4-BE49-F238E27FC236}">
                <a16:creationId xmlns:a16="http://schemas.microsoft.com/office/drawing/2014/main" id="{50BD6406-22C6-707C-1722-6F42DD078FD9}"/>
              </a:ext>
            </a:extLst>
          </p:cNvPr>
          <p:cNvSpPr/>
          <p:nvPr/>
        </p:nvSpPr>
        <p:spPr>
          <a:xfrm>
            <a:off x="2323762" y="1744517"/>
            <a:ext cx="7146807" cy="4423208"/>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137660"/>
                      <a:gd name="connsiteY0" fmla="*/ 0 h 2181678"/>
                      <a:gd name="connsiteX1" fmla="*/ 4137660 w 4137660"/>
                      <a:gd name="connsiteY1" fmla="*/ 0 h 2181678"/>
                      <a:gd name="connsiteX2" fmla="*/ 4137660 w 4137660"/>
                      <a:gd name="connsiteY2" fmla="*/ 2181678 h 2181678"/>
                      <a:gd name="connsiteX3" fmla="*/ 0 w 4137660"/>
                      <a:gd name="connsiteY3" fmla="*/ 2181678 h 2181678"/>
                      <a:gd name="connsiteX4" fmla="*/ 0 w 4137660"/>
                      <a:gd name="connsiteY4" fmla="*/ 0 h 218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660" h="2181678" extrusionOk="0">
                        <a:moveTo>
                          <a:pt x="0" y="0"/>
                        </a:moveTo>
                        <a:cubicBezTo>
                          <a:pt x="1289904" y="118645"/>
                          <a:pt x="2964972" y="116012"/>
                          <a:pt x="4137660" y="0"/>
                        </a:cubicBezTo>
                        <a:cubicBezTo>
                          <a:pt x="4004778" y="1078104"/>
                          <a:pt x="4222611" y="1865425"/>
                          <a:pt x="4137660" y="2181678"/>
                        </a:cubicBezTo>
                        <a:cubicBezTo>
                          <a:pt x="2264215" y="2316278"/>
                          <a:pt x="1646724" y="2024482"/>
                          <a:pt x="0" y="2181678"/>
                        </a:cubicBezTo>
                        <a:cubicBezTo>
                          <a:pt x="-20187" y="1826278"/>
                          <a:pt x="-152480" y="86412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9184ED-3F92-C2E2-A9D0-C9ED95F61175}"/>
              </a:ext>
            </a:extLst>
          </p:cNvPr>
          <p:cNvSpPr txBox="1"/>
          <p:nvPr/>
        </p:nvSpPr>
        <p:spPr>
          <a:xfrm>
            <a:off x="7013858" y="6232929"/>
            <a:ext cx="2483131" cy="369332"/>
          </a:xfrm>
          <a:prstGeom prst="rect">
            <a:avLst/>
          </a:prstGeom>
          <a:noFill/>
        </p:spPr>
        <p:txBody>
          <a:bodyPr wrap="square">
            <a:spAutoFit/>
          </a:bodyPr>
          <a:lstStyle/>
          <a:p>
            <a:r>
              <a:rPr lang="en-IE" dirty="0">
                <a:latin typeface="Times New Roman" panose="02020603050405020304" pitchFamily="18" charset="0"/>
                <a:ea typeface="Calibri" panose="020F0502020204030204" pitchFamily="34" charset="0"/>
                <a:cs typeface="Arial" panose="020B0604020202020204" pitchFamily="34" charset="0"/>
              </a:rPr>
              <a:t>Inclusive and Accessible</a:t>
            </a:r>
            <a:endParaRPr lang="en-US" dirty="0"/>
          </a:p>
        </p:txBody>
      </p:sp>
      <p:sp>
        <p:nvSpPr>
          <p:cNvPr id="10" name="TextBox 9">
            <a:extLst>
              <a:ext uri="{FF2B5EF4-FFF2-40B4-BE49-F238E27FC236}">
                <a16:creationId xmlns:a16="http://schemas.microsoft.com/office/drawing/2014/main" id="{D2E6C70C-75D7-3786-45A3-F732D5405B0D}"/>
              </a:ext>
            </a:extLst>
          </p:cNvPr>
          <p:cNvSpPr txBox="1"/>
          <p:nvPr/>
        </p:nvSpPr>
        <p:spPr>
          <a:xfrm>
            <a:off x="9496989" y="5602686"/>
            <a:ext cx="1754606" cy="307777"/>
          </a:xfrm>
          <a:prstGeom prst="rect">
            <a:avLst/>
          </a:prstGeom>
          <a:noFill/>
        </p:spPr>
        <p:txBody>
          <a:bodyPr wrap="square">
            <a:spAutoFit/>
          </a:bodyPr>
          <a:lstStyle/>
          <a:p>
            <a:r>
              <a:rPr lang="en-IE" sz="1400" dirty="0">
                <a:latin typeface="Times New Roman" panose="02020603050405020304" pitchFamily="18" charset="0"/>
                <a:ea typeface="Calibri" panose="020F0502020204030204" pitchFamily="34" charset="0"/>
              </a:rPr>
              <a:t>15-minute city for all</a:t>
            </a:r>
            <a:endParaRPr lang="en-US" sz="1400" dirty="0"/>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D13E6E32-CBEA-105E-0B76-5FFC6D532DF7}"/>
                  </a:ext>
                </a:extLst>
              </p14:cNvPr>
              <p14:cNvContentPartPr/>
              <p14:nvPr/>
            </p14:nvContentPartPr>
            <p14:xfrm>
              <a:off x="2675788" y="4884160"/>
              <a:ext cx="1105200" cy="927720"/>
            </p14:xfrm>
          </p:contentPart>
        </mc:Choice>
        <mc:Fallback xmlns="">
          <p:pic>
            <p:nvPicPr>
              <p:cNvPr id="11" name="Ink 10">
                <a:extLst>
                  <a:ext uri="{FF2B5EF4-FFF2-40B4-BE49-F238E27FC236}">
                    <a16:creationId xmlns:a16="http://schemas.microsoft.com/office/drawing/2014/main" id="{D13E6E32-CBEA-105E-0B76-5FFC6D532DF7}"/>
                  </a:ext>
                </a:extLst>
              </p:cNvPr>
              <p:cNvPicPr/>
              <p:nvPr/>
            </p:nvPicPr>
            <p:blipFill>
              <a:blip r:embed="rId3"/>
              <a:stretch>
                <a:fillRect/>
              </a:stretch>
            </p:blipFill>
            <p:spPr>
              <a:xfrm>
                <a:off x="2666788" y="4875160"/>
                <a:ext cx="1122840" cy="945360"/>
              </a:xfrm>
              <a:prstGeom prst="rect">
                <a:avLst/>
              </a:prstGeom>
            </p:spPr>
          </p:pic>
        </mc:Fallback>
      </mc:AlternateContent>
      <p:cxnSp>
        <p:nvCxnSpPr>
          <p:cNvPr id="12" name="Straight Arrow Connector 11">
            <a:extLst>
              <a:ext uri="{FF2B5EF4-FFF2-40B4-BE49-F238E27FC236}">
                <a16:creationId xmlns:a16="http://schemas.microsoft.com/office/drawing/2014/main" id="{A33D986D-C09D-BF3C-F331-89553BBD6AB8}"/>
              </a:ext>
            </a:extLst>
          </p:cNvPr>
          <p:cNvCxnSpPr>
            <a:cxnSpLocks/>
          </p:cNvCxnSpPr>
          <p:nvPr/>
        </p:nvCxnSpPr>
        <p:spPr>
          <a:xfrm flipV="1">
            <a:off x="3657734" y="5781385"/>
            <a:ext cx="5812835" cy="326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riangle 13">
            <a:extLst>
              <a:ext uri="{FF2B5EF4-FFF2-40B4-BE49-F238E27FC236}">
                <a16:creationId xmlns:a16="http://schemas.microsoft.com/office/drawing/2014/main" id="{12EFB298-88F0-724B-AF7D-8F944C3B38FD}"/>
              </a:ext>
            </a:extLst>
          </p:cNvPr>
          <p:cNvSpPr/>
          <p:nvPr/>
        </p:nvSpPr>
        <p:spPr>
          <a:xfrm rot="5400000">
            <a:off x="9226946" y="5672198"/>
            <a:ext cx="285750" cy="21980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640FA8-C326-6358-2481-CF9A1EF9DEF1}"/>
              </a:ext>
            </a:extLst>
          </p:cNvPr>
          <p:cNvSpPr/>
          <p:nvPr/>
        </p:nvSpPr>
        <p:spPr>
          <a:xfrm>
            <a:off x="4289072" y="1723609"/>
            <a:ext cx="1906430" cy="1800486"/>
          </a:xfrm>
          <a:prstGeom prst="ellipse">
            <a:avLst/>
          </a:prstGeom>
          <a:solidFill>
            <a:srgbClr val="F9CC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Marginalized and transport-disadvantaged areas </a:t>
            </a:r>
          </a:p>
        </p:txBody>
      </p:sp>
      <p:sp>
        <p:nvSpPr>
          <p:cNvPr id="19" name="Oval 18">
            <a:extLst>
              <a:ext uri="{FF2B5EF4-FFF2-40B4-BE49-F238E27FC236}">
                <a16:creationId xmlns:a16="http://schemas.microsoft.com/office/drawing/2014/main" id="{4373A65E-7121-1229-2844-D90E8ECC7A6D}"/>
              </a:ext>
            </a:extLst>
          </p:cNvPr>
          <p:cNvSpPr/>
          <p:nvPr/>
        </p:nvSpPr>
        <p:spPr>
          <a:xfrm>
            <a:off x="5814502" y="1744517"/>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Local needs and travel differences</a:t>
            </a:r>
          </a:p>
        </p:txBody>
      </p:sp>
      <p:sp>
        <p:nvSpPr>
          <p:cNvPr id="22" name="Oval 21">
            <a:extLst>
              <a:ext uri="{FF2B5EF4-FFF2-40B4-BE49-F238E27FC236}">
                <a16:creationId xmlns:a16="http://schemas.microsoft.com/office/drawing/2014/main" id="{3846D811-B0F1-2744-4D20-CE0B5EA278AD}"/>
              </a:ext>
            </a:extLst>
          </p:cNvPr>
          <p:cNvSpPr/>
          <p:nvPr/>
        </p:nvSpPr>
        <p:spPr>
          <a:xfrm>
            <a:off x="4228532" y="3984358"/>
            <a:ext cx="1906430" cy="1800486"/>
          </a:xfrm>
          <a:prstGeom prst="ellipse">
            <a:avLst/>
          </a:prstGeom>
          <a:solidFill>
            <a:srgbClr val="F9CC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Alleviate consequences on affordable housing</a:t>
            </a:r>
          </a:p>
        </p:txBody>
      </p:sp>
      <p:sp>
        <p:nvSpPr>
          <p:cNvPr id="23" name="Oval 22">
            <a:extLst>
              <a:ext uri="{FF2B5EF4-FFF2-40B4-BE49-F238E27FC236}">
                <a16:creationId xmlns:a16="http://schemas.microsoft.com/office/drawing/2014/main" id="{296A5AFC-446C-C849-A3AB-E6861A3AFA50}"/>
              </a:ext>
            </a:extLst>
          </p:cNvPr>
          <p:cNvSpPr/>
          <p:nvPr/>
        </p:nvSpPr>
        <p:spPr>
          <a:xfrm>
            <a:off x="5731490" y="2895226"/>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Public interests</a:t>
            </a:r>
          </a:p>
        </p:txBody>
      </p:sp>
      <p:sp>
        <p:nvSpPr>
          <p:cNvPr id="24" name="Oval 23">
            <a:extLst>
              <a:ext uri="{FF2B5EF4-FFF2-40B4-BE49-F238E27FC236}">
                <a16:creationId xmlns:a16="http://schemas.microsoft.com/office/drawing/2014/main" id="{E668402F-C6DA-3115-7F37-FF93FEAB77C9}"/>
              </a:ext>
            </a:extLst>
          </p:cNvPr>
          <p:cNvSpPr/>
          <p:nvPr/>
        </p:nvSpPr>
        <p:spPr>
          <a:xfrm>
            <a:off x="5733792" y="3962759"/>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Preventing risk of displacement</a:t>
            </a:r>
          </a:p>
        </p:txBody>
      </p:sp>
      <p:sp>
        <p:nvSpPr>
          <p:cNvPr id="2" name="Oval 1">
            <a:extLst>
              <a:ext uri="{FF2B5EF4-FFF2-40B4-BE49-F238E27FC236}">
                <a16:creationId xmlns:a16="http://schemas.microsoft.com/office/drawing/2014/main" id="{D71D53D0-C560-FD82-67F6-D65077A8AE39}"/>
              </a:ext>
            </a:extLst>
          </p:cNvPr>
          <p:cNvSpPr/>
          <p:nvPr/>
        </p:nvSpPr>
        <p:spPr>
          <a:xfrm>
            <a:off x="2655563" y="1717058"/>
            <a:ext cx="1906431" cy="1800487"/>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Social engagement</a:t>
            </a:r>
          </a:p>
        </p:txBody>
      </p:sp>
      <p:sp>
        <p:nvSpPr>
          <p:cNvPr id="28" name="Rectangle 27">
            <a:extLst>
              <a:ext uri="{FF2B5EF4-FFF2-40B4-BE49-F238E27FC236}">
                <a16:creationId xmlns:a16="http://schemas.microsoft.com/office/drawing/2014/main" id="{1E71010F-2585-58A3-CF14-6FC777883656}"/>
              </a:ext>
            </a:extLst>
          </p:cNvPr>
          <p:cNvSpPr/>
          <p:nvPr/>
        </p:nvSpPr>
        <p:spPr>
          <a:xfrm>
            <a:off x="0" y="675306"/>
            <a:ext cx="8701548"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127EE9A-0C59-45D6-CFF4-FE99A6D2E84F}"/>
              </a:ext>
            </a:extLst>
          </p:cNvPr>
          <p:cNvSpPr txBox="1"/>
          <p:nvPr/>
        </p:nvSpPr>
        <p:spPr>
          <a:xfrm>
            <a:off x="356699" y="631062"/>
            <a:ext cx="5010539"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How to ensure the transition is just? </a:t>
            </a:r>
          </a:p>
        </p:txBody>
      </p:sp>
    </p:spTree>
    <p:extLst>
      <p:ext uri="{BB962C8B-B14F-4D97-AF65-F5344CB8AC3E}">
        <p14:creationId xmlns:p14="http://schemas.microsoft.com/office/powerpoint/2010/main" val="152803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16564E-985F-3C9A-68BB-23BF959F1203}"/>
              </a:ext>
            </a:extLst>
          </p:cNvPr>
          <p:cNvSpPr txBox="1"/>
          <p:nvPr/>
        </p:nvSpPr>
        <p:spPr>
          <a:xfrm>
            <a:off x="5144569" y="3185403"/>
            <a:ext cx="1766830" cy="400110"/>
          </a:xfrm>
          <a:prstGeom prst="rect">
            <a:avLst/>
          </a:prstGeom>
          <a:noFill/>
        </p:spPr>
        <p:txBody>
          <a:bodyPr wrap="none" rtlCol="0">
            <a:spAutoFit/>
          </a:bodyPr>
          <a:lstStyle/>
          <a:p>
            <a:r>
              <a:rPr lang="en-US" sz="2000" b="1" dirty="0" err="1">
                <a:latin typeface="Times New Roman" panose="02020603050405020304" pitchFamily="18" charset="0"/>
                <a:cs typeface="Times New Roman" panose="02020603050405020304" pitchFamily="18" charset="0"/>
              </a:rPr>
              <a:t>cherifr@tcd.ie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0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35C4070-EEFF-019C-0E5E-230F2F7C46DC}"/>
              </a:ext>
            </a:extLst>
          </p:cNvPr>
          <p:cNvSpPr/>
          <p:nvPr/>
        </p:nvSpPr>
        <p:spPr>
          <a:xfrm>
            <a:off x="0" y="675306"/>
            <a:ext cx="4805360"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02E0EB-444C-78A0-CA77-60B0A87C4126}"/>
              </a:ext>
            </a:extLst>
          </p:cNvPr>
          <p:cNvSpPr txBox="1"/>
          <p:nvPr/>
        </p:nvSpPr>
        <p:spPr>
          <a:xfrm>
            <a:off x="122778" y="622141"/>
            <a:ext cx="3696846"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The 15-Minute City Model</a:t>
            </a:r>
          </a:p>
        </p:txBody>
      </p:sp>
      <p:cxnSp>
        <p:nvCxnSpPr>
          <p:cNvPr id="4" name="Straight Connector 3">
            <a:extLst>
              <a:ext uri="{FF2B5EF4-FFF2-40B4-BE49-F238E27FC236}">
                <a16:creationId xmlns:a16="http://schemas.microsoft.com/office/drawing/2014/main" id="{1312C87C-3710-B187-935E-3BBAC6B09EBF}"/>
              </a:ext>
            </a:extLst>
          </p:cNvPr>
          <p:cNvCxnSpPr/>
          <p:nvPr/>
        </p:nvCxnSpPr>
        <p:spPr>
          <a:xfrm>
            <a:off x="356699" y="5990492"/>
            <a:ext cx="11376000" cy="0"/>
          </a:xfrm>
          <a:prstGeom prst="line">
            <a:avLst/>
          </a:prstGeom>
          <a:ln w="127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C4B98F3-201B-3EBE-B1E6-EB628E8D04F2}"/>
              </a:ext>
            </a:extLst>
          </p:cNvPr>
          <p:cNvSpPr txBox="1"/>
          <p:nvPr/>
        </p:nvSpPr>
        <p:spPr>
          <a:xfrm>
            <a:off x="6200077" y="1696862"/>
            <a:ext cx="2986715"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What is a 15-minute city?</a:t>
            </a:r>
          </a:p>
        </p:txBody>
      </p:sp>
      <p:sp>
        <p:nvSpPr>
          <p:cNvPr id="35" name="TextBox 34">
            <a:extLst>
              <a:ext uri="{FF2B5EF4-FFF2-40B4-BE49-F238E27FC236}">
                <a16:creationId xmlns:a16="http://schemas.microsoft.com/office/drawing/2014/main" id="{52560A60-7E1E-F48F-2331-3A706CA7A7B2}"/>
              </a:ext>
            </a:extLst>
          </p:cNvPr>
          <p:cNvSpPr txBox="1"/>
          <p:nvPr/>
        </p:nvSpPr>
        <p:spPr>
          <a:xfrm>
            <a:off x="6200077" y="2242754"/>
            <a:ext cx="5457629" cy="1490152"/>
          </a:xfrm>
          <a:prstGeom prst="rect">
            <a:avLst/>
          </a:prstGeom>
          <a:noFill/>
        </p:spPr>
        <p:txBody>
          <a:bodyPr wrap="square">
            <a:spAutoFit/>
          </a:bodyPr>
          <a:lstStyle/>
          <a:p>
            <a:pPr algn="just">
              <a:lnSpc>
                <a:spcPct val="115000"/>
              </a:lnSpc>
              <a:spcAft>
                <a:spcPts val="800"/>
              </a:spcAft>
            </a:pPr>
            <a:r>
              <a:rPr lang="en-GB"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A</a:t>
            </a:r>
            <a:r>
              <a:rPr lang="en-GB"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 urban transformation to cities that is organized around the quality of everyday life within the inhabitants’ reach in fifteen minutes covered geographical range that is primarily limited to walking and cycling but could be extended to powered transporters or public transport.</a:t>
            </a:r>
            <a:endParaRPr lang="en-IE"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20BF8BF-BE83-D206-E2E6-E178C629FFED}"/>
              </a:ext>
            </a:extLst>
          </p:cNvPr>
          <p:cNvSpPr txBox="1"/>
          <p:nvPr/>
        </p:nvSpPr>
        <p:spPr>
          <a:xfrm>
            <a:off x="266700" y="6035473"/>
            <a:ext cx="11709400" cy="738664"/>
          </a:xfrm>
          <a:prstGeom prst="rect">
            <a:avLst/>
          </a:prstGeom>
          <a:noFill/>
        </p:spPr>
        <p:txBody>
          <a:bodyPr wrap="square">
            <a:spAutoFit/>
          </a:bodyPr>
          <a:lstStyle/>
          <a:p>
            <a:pPr>
              <a:spcAft>
                <a:spcPts val="400"/>
              </a:spcAft>
            </a:pPr>
            <a:r>
              <a:rPr lang="en-GB" sz="800" dirty="0">
                <a:solidFill>
                  <a:srgbClr val="000000"/>
                </a:solidFill>
                <a:latin typeface="Times New Roman" panose="02020603050405020304" pitchFamily="18" charset="0"/>
                <a:cs typeface="Arial" panose="020B0604020202020204" pitchFamily="34" charset="0"/>
              </a:rPr>
              <a:t>Allam, Z., Moreno, C., </a:t>
            </a:r>
            <a:r>
              <a:rPr lang="en-GB" sz="800" dirty="0" err="1">
                <a:solidFill>
                  <a:srgbClr val="000000"/>
                </a:solidFill>
                <a:latin typeface="Times New Roman" panose="02020603050405020304" pitchFamily="18" charset="0"/>
                <a:cs typeface="Arial" panose="020B0604020202020204" pitchFamily="34" charset="0"/>
              </a:rPr>
              <a:t>Chabaud</a:t>
            </a:r>
            <a:r>
              <a:rPr lang="en-GB" sz="800" dirty="0">
                <a:solidFill>
                  <a:srgbClr val="000000"/>
                </a:solidFill>
                <a:latin typeface="Times New Roman" panose="02020603050405020304" pitchFamily="18" charset="0"/>
                <a:cs typeface="Arial" panose="020B0604020202020204" pitchFamily="34" charset="0"/>
              </a:rPr>
              <a:t>, D. and </a:t>
            </a:r>
            <a:r>
              <a:rPr lang="en-GB" sz="800" dirty="0" err="1">
                <a:solidFill>
                  <a:srgbClr val="000000"/>
                </a:solidFill>
                <a:latin typeface="Times New Roman" panose="02020603050405020304" pitchFamily="18" charset="0"/>
                <a:cs typeface="Arial" panose="020B0604020202020204" pitchFamily="34" charset="0"/>
              </a:rPr>
              <a:t>Pratlong</a:t>
            </a:r>
            <a:r>
              <a:rPr lang="en-GB" sz="800" dirty="0">
                <a:solidFill>
                  <a:srgbClr val="000000"/>
                </a:solidFill>
                <a:latin typeface="Times New Roman" panose="02020603050405020304" pitchFamily="18" charset="0"/>
                <a:cs typeface="Arial" panose="020B0604020202020204" pitchFamily="34" charset="0"/>
              </a:rPr>
              <a:t>, F., 2021. Proximity-Based Planning and the “15-Minute City”: A Sustainable Model for the City of the Future. In: The Palgrave Handbook of Global Sustainability, pp. 1–20. </a:t>
            </a:r>
            <a:r>
              <a:rPr lang="en-GB" sz="800" dirty="0">
                <a:solidFill>
                  <a:srgbClr val="000000"/>
                </a:solidFill>
                <a:latin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https://doi.org/10.1007/978-3-030-38948-2_178-1</a:t>
            </a:r>
            <a:r>
              <a:rPr lang="en-GB" sz="800" dirty="0">
                <a:solidFill>
                  <a:srgbClr val="000000"/>
                </a:solidFill>
                <a:latin typeface="Times New Roman" panose="02020603050405020304" pitchFamily="18" charset="0"/>
                <a:cs typeface="Arial" panose="020B0604020202020204" pitchFamily="34" charset="0"/>
              </a:rPr>
              <a:t>.</a:t>
            </a:r>
          </a:p>
          <a:p>
            <a:pPr>
              <a:spcAft>
                <a:spcPts val="400"/>
              </a:spcAft>
            </a:pPr>
            <a:r>
              <a:rPr lang="en-GB" sz="800" dirty="0">
                <a:solidFill>
                  <a:srgbClr val="000000"/>
                </a:solidFill>
                <a:latin typeface="Times New Roman" panose="02020603050405020304" pitchFamily="18" charset="0"/>
                <a:cs typeface="Arial" panose="020B0604020202020204" pitchFamily="34" charset="0"/>
              </a:rPr>
              <a:t>Allam, Z., </a:t>
            </a:r>
            <a:r>
              <a:rPr lang="en-GB" sz="800" dirty="0" err="1">
                <a:solidFill>
                  <a:srgbClr val="000000"/>
                </a:solidFill>
                <a:latin typeface="Times New Roman" panose="02020603050405020304" pitchFamily="18" charset="0"/>
                <a:cs typeface="Arial" panose="020B0604020202020204" pitchFamily="34" charset="0"/>
              </a:rPr>
              <a:t>Bibri</a:t>
            </a:r>
            <a:r>
              <a:rPr lang="en-GB" sz="800" dirty="0">
                <a:solidFill>
                  <a:srgbClr val="000000"/>
                </a:solidFill>
                <a:latin typeface="Times New Roman" panose="02020603050405020304" pitchFamily="18" charset="0"/>
                <a:cs typeface="Arial" panose="020B0604020202020204" pitchFamily="34" charset="0"/>
              </a:rPr>
              <a:t>, S.E., </a:t>
            </a:r>
            <a:r>
              <a:rPr lang="en-GB" sz="800" dirty="0" err="1">
                <a:solidFill>
                  <a:srgbClr val="000000"/>
                </a:solidFill>
                <a:latin typeface="Times New Roman" panose="02020603050405020304" pitchFamily="18" charset="0"/>
                <a:cs typeface="Arial" panose="020B0604020202020204" pitchFamily="34" charset="0"/>
              </a:rPr>
              <a:t>Chabaud</a:t>
            </a:r>
            <a:r>
              <a:rPr lang="en-GB" sz="800" dirty="0">
                <a:solidFill>
                  <a:srgbClr val="000000"/>
                </a:solidFill>
                <a:latin typeface="Times New Roman" panose="02020603050405020304" pitchFamily="18" charset="0"/>
                <a:cs typeface="Arial" panose="020B0604020202020204" pitchFamily="34" charset="0"/>
              </a:rPr>
              <a:t>, D. and Moreno, C., 2022a. The ‘15-Minute City’ concept can shape a net-zero urban future. Humanities and Social Sciences Communications 9, 126. </a:t>
            </a:r>
            <a:r>
              <a:rPr lang="en-GB" sz="800" dirty="0">
                <a:solidFill>
                  <a:srgbClr val="000000"/>
                </a:solidFill>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https://doi.org/10.1057/s41599-022-01145-0</a:t>
            </a:r>
            <a:r>
              <a:rPr lang="en-GB" sz="800" dirty="0">
                <a:solidFill>
                  <a:srgbClr val="000000"/>
                </a:solidFill>
                <a:latin typeface="Times New Roman" panose="02020603050405020304" pitchFamily="18" charset="0"/>
                <a:cs typeface="Arial" panose="020B0604020202020204" pitchFamily="34" charset="0"/>
              </a:rPr>
              <a:t>. </a:t>
            </a:r>
          </a:p>
          <a:p>
            <a:pPr>
              <a:spcAft>
                <a:spcPts val="400"/>
              </a:spcAft>
            </a:pPr>
            <a:r>
              <a:rPr lang="en-GB" sz="800" dirty="0">
                <a:solidFill>
                  <a:srgbClr val="000000"/>
                </a:solidFill>
                <a:latin typeface="Times New Roman" panose="02020603050405020304" pitchFamily="18" charset="0"/>
                <a:cs typeface="Arial" panose="020B0604020202020204" pitchFamily="34" charset="0"/>
              </a:rPr>
              <a:t>C40 Cities, 2020. How to build back better with a 15-minute city. C40 Knowledge Hub, July. </a:t>
            </a:r>
            <a:r>
              <a:rPr lang="en-GB" sz="800" dirty="0">
                <a:solidFill>
                  <a:srgbClr val="000000"/>
                </a:solidFill>
                <a:latin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https://www.c40knowledgehub.org/s/article/How-to-build-back-better-with-a-15-minute-city?language=en_US</a:t>
            </a:r>
            <a:r>
              <a:rPr lang="en-GB" sz="800" dirty="0">
                <a:solidFill>
                  <a:srgbClr val="000000"/>
                </a:solidFill>
                <a:latin typeface="Times New Roman" panose="02020603050405020304" pitchFamily="18" charset="0"/>
                <a:cs typeface="Arial" panose="020B0604020202020204" pitchFamily="34" charset="0"/>
              </a:rPr>
              <a:t>.</a:t>
            </a:r>
          </a:p>
          <a:p>
            <a:pPr>
              <a:spcAft>
                <a:spcPts val="400"/>
              </a:spcAft>
            </a:pPr>
            <a:r>
              <a:rPr lang="en-GB" sz="800" dirty="0">
                <a:solidFill>
                  <a:srgbClr val="000000"/>
                </a:solidFill>
                <a:latin typeface="Times New Roman" panose="02020603050405020304" pitchFamily="18" charset="0"/>
                <a:cs typeface="Arial" panose="020B0604020202020204" pitchFamily="34" charset="0"/>
              </a:rPr>
              <a:t>Moreno, C., 2016. </a:t>
            </a:r>
            <a:r>
              <a:rPr lang="en-GB" sz="800" dirty="0" err="1">
                <a:solidFill>
                  <a:srgbClr val="000000"/>
                </a:solidFill>
                <a:latin typeface="Times New Roman" panose="02020603050405020304" pitchFamily="18" charset="0"/>
                <a:cs typeface="Arial" panose="020B0604020202020204" pitchFamily="34" charset="0"/>
              </a:rPr>
              <a:t>ville</a:t>
            </a:r>
            <a:r>
              <a:rPr lang="en-GB" sz="800" dirty="0">
                <a:solidFill>
                  <a:srgbClr val="000000"/>
                </a:solidFill>
                <a:latin typeface="Times New Roman" panose="02020603050405020304" pitchFamily="18" charset="0"/>
                <a:cs typeface="Arial" panose="020B0604020202020204" pitchFamily="34" charset="0"/>
              </a:rPr>
              <a:t> du quart </a:t>
            </a:r>
            <a:r>
              <a:rPr lang="en-GB" sz="800" dirty="0" err="1">
                <a:solidFill>
                  <a:srgbClr val="000000"/>
                </a:solidFill>
                <a:latin typeface="Times New Roman" panose="02020603050405020304" pitchFamily="18" charset="0"/>
                <a:cs typeface="Arial" panose="020B0604020202020204" pitchFamily="34" charset="0"/>
              </a:rPr>
              <a:t>d'heure</a:t>
            </a:r>
            <a:r>
              <a:rPr lang="en-GB" sz="800" dirty="0">
                <a:solidFill>
                  <a:srgbClr val="000000"/>
                </a:solidFill>
                <a:latin typeface="Times New Roman" panose="02020603050405020304" pitchFamily="18" charset="0"/>
                <a:cs typeface="Arial" panose="020B0604020202020204" pitchFamily="34" charset="0"/>
              </a:rPr>
              <a:t> : pour un nouveau chrono-</a:t>
            </a:r>
            <a:r>
              <a:rPr lang="en-GB" sz="800" dirty="0" err="1">
                <a:solidFill>
                  <a:srgbClr val="000000"/>
                </a:solidFill>
                <a:latin typeface="Times New Roman" panose="02020603050405020304" pitchFamily="18" charset="0"/>
                <a:cs typeface="Arial" panose="020B0604020202020204" pitchFamily="34" charset="0"/>
              </a:rPr>
              <a:t>urbanisme</a:t>
            </a:r>
            <a:r>
              <a:rPr lang="en-GB" sz="800" dirty="0">
                <a:solidFill>
                  <a:srgbClr val="000000"/>
                </a:solidFill>
                <a:latin typeface="Times New Roman" panose="02020603050405020304" pitchFamily="18" charset="0"/>
                <a:cs typeface="Arial" panose="020B0604020202020204" pitchFamily="34" charset="0"/>
              </a:rPr>
              <a:t>. La Tribune, 5 October. </a:t>
            </a:r>
            <a:r>
              <a:rPr lang="en-GB" sz="800" dirty="0">
                <a:solidFill>
                  <a:srgbClr val="000000"/>
                </a:solidFill>
                <a:latin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https://www.latribune.fr/regions/smart-cities/la-tribune-de-carlos-moreno/la-ville-du-quart-d-heure-pour-un-nouveau-chrono-urbanisme-604358.html</a:t>
            </a:r>
            <a:r>
              <a:rPr lang="en-GB" sz="800" dirty="0">
                <a:solidFill>
                  <a:srgbClr val="000000"/>
                </a:solidFill>
                <a:latin typeface="Times New Roman" panose="02020603050405020304" pitchFamily="18" charset="0"/>
                <a:cs typeface="Arial" panose="020B0604020202020204" pitchFamily="34" charset="0"/>
              </a:rPr>
              <a:t>.</a:t>
            </a:r>
            <a:endParaRPr lang="en-IE" sz="800" dirty="0">
              <a:solidFill>
                <a:srgbClr val="000000"/>
              </a:solidFill>
              <a:latin typeface="Times New Roman" panose="02020603050405020304" pitchFamily="18" charset="0"/>
              <a:cs typeface="Arial" panose="020B0604020202020204" pitchFamily="34" charset="0"/>
            </a:endParaRPr>
          </a:p>
        </p:txBody>
      </p:sp>
      <p:pic>
        <p:nvPicPr>
          <p:cNvPr id="7" name="Picture 6" descr="Diagram&#10;&#10;Description automatically generated">
            <a:extLst>
              <a:ext uri="{FF2B5EF4-FFF2-40B4-BE49-F238E27FC236}">
                <a16:creationId xmlns:a16="http://schemas.microsoft.com/office/drawing/2014/main" id="{63A2F39A-4203-D7FB-68D1-F0C94934D8C7}"/>
              </a:ext>
            </a:extLst>
          </p:cNvPr>
          <p:cNvPicPr>
            <a:picLocks noChangeAspect="1"/>
          </p:cNvPicPr>
          <p:nvPr/>
        </p:nvPicPr>
        <p:blipFill rotWithShape="1">
          <a:blip r:embed="rId6"/>
          <a:srcRect l="21586"/>
          <a:stretch/>
        </p:blipFill>
        <p:spPr>
          <a:xfrm>
            <a:off x="0" y="1244325"/>
            <a:ext cx="5943600" cy="4577257"/>
          </a:xfrm>
          <a:prstGeom prst="rect">
            <a:avLst/>
          </a:prstGeom>
        </p:spPr>
      </p:pic>
    </p:spTree>
    <p:extLst>
      <p:ext uri="{BB962C8B-B14F-4D97-AF65-F5344CB8AC3E}">
        <p14:creationId xmlns:p14="http://schemas.microsoft.com/office/powerpoint/2010/main" val="222861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8EA653-CA08-2A57-C9E7-090B67772B7E}"/>
              </a:ext>
            </a:extLst>
          </p:cNvPr>
          <p:cNvSpPr/>
          <p:nvPr/>
        </p:nvSpPr>
        <p:spPr>
          <a:xfrm>
            <a:off x="0" y="675306"/>
            <a:ext cx="4805360"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515CA8-9A8B-33F5-CF18-5B9134C12EE8}"/>
              </a:ext>
            </a:extLst>
          </p:cNvPr>
          <p:cNvSpPr txBox="1"/>
          <p:nvPr/>
        </p:nvSpPr>
        <p:spPr>
          <a:xfrm>
            <a:off x="4103297" y="2582564"/>
            <a:ext cx="116794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Proximity</a:t>
            </a:r>
          </a:p>
        </p:txBody>
      </p:sp>
      <p:sp>
        <p:nvSpPr>
          <p:cNvPr id="3" name="TextBox 2">
            <a:extLst>
              <a:ext uri="{FF2B5EF4-FFF2-40B4-BE49-F238E27FC236}">
                <a16:creationId xmlns:a16="http://schemas.microsoft.com/office/drawing/2014/main" id="{233FF031-E1D0-27E2-9C55-90C37E6EFBA1}"/>
              </a:ext>
            </a:extLst>
          </p:cNvPr>
          <p:cNvSpPr txBox="1"/>
          <p:nvPr/>
        </p:nvSpPr>
        <p:spPr>
          <a:xfrm>
            <a:off x="9468394" y="2582564"/>
            <a:ext cx="105670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Ubiquity</a:t>
            </a:r>
          </a:p>
        </p:txBody>
      </p:sp>
      <p:sp>
        <p:nvSpPr>
          <p:cNvPr id="4" name="TextBox 3">
            <a:extLst>
              <a:ext uri="{FF2B5EF4-FFF2-40B4-BE49-F238E27FC236}">
                <a16:creationId xmlns:a16="http://schemas.microsoft.com/office/drawing/2014/main" id="{CA29B18F-A0BF-40DF-7A39-84EC7C4C134B}"/>
              </a:ext>
            </a:extLst>
          </p:cNvPr>
          <p:cNvSpPr txBox="1"/>
          <p:nvPr/>
        </p:nvSpPr>
        <p:spPr>
          <a:xfrm>
            <a:off x="6888335" y="2602039"/>
            <a:ext cx="92845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Density</a:t>
            </a:r>
          </a:p>
        </p:txBody>
      </p:sp>
      <p:sp>
        <p:nvSpPr>
          <p:cNvPr id="5" name="TextBox 4">
            <a:extLst>
              <a:ext uri="{FF2B5EF4-FFF2-40B4-BE49-F238E27FC236}">
                <a16:creationId xmlns:a16="http://schemas.microsoft.com/office/drawing/2014/main" id="{F58256AC-DA31-BF05-EFE0-B8E2993714E8}"/>
              </a:ext>
            </a:extLst>
          </p:cNvPr>
          <p:cNvSpPr txBox="1"/>
          <p:nvPr/>
        </p:nvSpPr>
        <p:spPr>
          <a:xfrm>
            <a:off x="1403859" y="2582564"/>
            <a:ext cx="108234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Diversity</a:t>
            </a:r>
          </a:p>
        </p:txBody>
      </p:sp>
      <p:cxnSp>
        <p:nvCxnSpPr>
          <p:cNvPr id="6" name="Elbow Connector 5">
            <a:extLst>
              <a:ext uri="{FF2B5EF4-FFF2-40B4-BE49-F238E27FC236}">
                <a16:creationId xmlns:a16="http://schemas.microsoft.com/office/drawing/2014/main" id="{7646FFD3-57EA-A51C-42AD-0F78D835CD36}"/>
              </a:ext>
            </a:extLst>
          </p:cNvPr>
          <p:cNvCxnSpPr>
            <a:endCxn id="3" idx="0"/>
          </p:cNvCxnSpPr>
          <p:nvPr/>
        </p:nvCxnSpPr>
        <p:spPr>
          <a:xfrm>
            <a:off x="5465567" y="1931377"/>
            <a:ext cx="4531177" cy="651187"/>
          </a:xfrm>
          <a:prstGeom prst="bentConnector2">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BFEA88ED-4048-3041-AECF-E3EE4CA5CE37}"/>
              </a:ext>
            </a:extLst>
          </p:cNvPr>
          <p:cNvCxnSpPr>
            <a:cxnSpLocks/>
          </p:cNvCxnSpPr>
          <p:nvPr/>
        </p:nvCxnSpPr>
        <p:spPr>
          <a:xfrm rot="10800000" flipV="1">
            <a:off x="1973686" y="1931377"/>
            <a:ext cx="3779057" cy="645460"/>
          </a:xfrm>
          <a:prstGeom prst="bentConnector3">
            <a:avLst>
              <a:gd name="adj1" fmla="val 99944"/>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B773284-FB8D-B74B-EFDB-268656C47555}"/>
              </a:ext>
            </a:extLst>
          </p:cNvPr>
          <p:cNvSpPr txBox="1"/>
          <p:nvPr/>
        </p:nvSpPr>
        <p:spPr>
          <a:xfrm>
            <a:off x="4475342" y="1491527"/>
            <a:ext cx="3212739"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Pillars of the 15-minute city</a:t>
            </a:r>
          </a:p>
        </p:txBody>
      </p:sp>
      <p:cxnSp>
        <p:nvCxnSpPr>
          <p:cNvPr id="9" name="Straight Arrow Connector 8">
            <a:extLst>
              <a:ext uri="{FF2B5EF4-FFF2-40B4-BE49-F238E27FC236}">
                <a16:creationId xmlns:a16="http://schemas.microsoft.com/office/drawing/2014/main" id="{C631D277-EE92-F756-D1F4-A553AC12FE33}"/>
              </a:ext>
            </a:extLst>
          </p:cNvPr>
          <p:cNvCxnSpPr>
            <a:cxnSpLocks/>
            <a:endCxn id="2" idx="0"/>
          </p:cNvCxnSpPr>
          <p:nvPr/>
        </p:nvCxnSpPr>
        <p:spPr>
          <a:xfrm>
            <a:off x="4687271" y="1925649"/>
            <a:ext cx="0" cy="656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F38B8D0-0939-3DDF-081F-4B452D72795B}"/>
              </a:ext>
            </a:extLst>
          </p:cNvPr>
          <p:cNvCxnSpPr>
            <a:cxnSpLocks/>
          </p:cNvCxnSpPr>
          <p:nvPr/>
        </p:nvCxnSpPr>
        <p:spPr>
          <a:xfrm>
            <a:off x="7371338" y="1945124"/>
            <a:ext cx="0" cy="656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10406A2-B0B3-04ED-2344-71E11483856A}"/>
              </a:ext>
            </a:extLst>
          </p:cNvPr>
          <p:cNvCxnSpPr/>
          <p:nvPr/>
        </p:nvCxnSpPr>
        <p:spPr>
          <a:xfrm>
            <a:off x="356699" y="5990492"/>
            <a:ext cx="11376000" cy="0"/>
          </a:xfrm>
          <a:prstGeom prst="line">
            <a:avLst/>
          </a:prstGeom>
          <a:ln w="1270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DFFE92A4-08F3-8FA5-003C-151CE113D125}"/>
              </a:ext>
            </a:extLst>
          </p:cNvPr>
          <p:cNvSpPr txBox="1"/>
          <p:nvPr/>
        </p:nvSpPr>
        <p:spPr>
          <a:xfrm>
            <a:off x="165310" y="622141"/>
            <a:ext cx="379943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The 15-Minute City Model</a:t>
            </a:r>
          </a:p>
        </p:txBody>
      </p:sp>
      <p:sp>
        <p:nvSpPr>
          <p:cNvPr id="14" name="TextBox 13">
            <a:extLst>
              <a:ext uri="{FF2B5EF4-FFF2-40B4-BE49-F238E27FC236}">
                <a16:creationId xmlns:a16="http://schemas.microsoft.com/office/drawing/2014/main" id="{1EBF5592-FACC-8481-2652-6304B3C04ED0}"/>
              </a:ext>
            </a:extLst>
          </p:cNvPr>
          <p:cNvSpPr txBox="1"/>
          <p:nvPr/>
        </p:nvSpPr>
        <p:spPr>
          <a:xfrm>
            <a:off x="1152989" y="3259723"/>
            <a:ext cx="1685077" cy="1323439"/>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Mixed land uses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Social mix</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Range of housing </a:t>
            </a:r>
          </a:p>
        </p:txBody>
      </p:sp>
      <p:sp>
        <p:nvSpPr>
          <p:cNvPr id="17" name="TextBox 16">
            <a:extLst>
              <a:ext uri="{FF2B5EF4-FFF2-40B4-BE49-F238E27FC236}">
                <a16:creationId xmlns:a16="http://schemas.microsoft.com/office/drawing/2014/main" id="{50103597-F0B0-9C9B-359F-F08F9E205CC2}"/>
              </a:ext>
            </a:extLst>
          </p:cNvPr>
          <p:cNvSpPr txBox="1"/>
          <p:nvPr/>
        </p:nvSpPr>
        <p:spPr>
          <a:xfrm>
            <a:off x="3811663" y="3246249"/>
            <a:ext cx="1834285" cy="1323439"/>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Temporal proximity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Spatial Proximity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Connection</a:t>
            </a:r>
          </a:p>
        </p:txBody>
      </p:sp>
      <p:sp>
        <p:nvSpPr>
          <p:cNvPr id="18" name="Rectangle 17">
            <a:extLst>
              <a:ext uri="{FF2B5EF4-FFF2-40B4-BE49-F238E27FC236}">
                <a16:creationId xmlns:a16="http://schemas.microsoft.com/office/drawing/2014/main" id="{BB80F030-F9A5-8C43-DFDC-72305B6DAE8A}"/>
              </a:ext>
            </a:extLst>
          </p:cNvPr>
          <p:cNvSpPr/>
          <p:nvPr/>
        </p:nvSpPr>
        <p:spPr>
          <a:xfrm>
            <a:off x="6524378" y="3233751"/>
            <a:ext cx="1910619" cy="15014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597BC75-C6BC-2639-6A8E-9DB6FED6CD0D}"/>
              </a:ext>
            </a:extLst>
          </p:cNvPr>
          <p:cNvSpPr txBox="1"/>
          <p:nvPr/>
        </p:nvSpPr>
        <p:spPr>
          <a:xfrm>
            <a:off x="6513078" y="3275696"/>
            <a:ext cx="1970411" cy="1323439"/>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Dense neighborhoods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Dense utilization</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Multiple functions</a:t>
            </a:r>
          </a:p>
        </p:txBody>
      </p:sp>
      <p:sp>
        <p:nvSpPr>
          <p:cNvPr id="21" name="TextBox 20">
            <a:extLst>
              <a:ext uri="{FF2B5EF4-FFF2-40B4-BE49-F238E27FC236}">
                <a16:creationId xmlns:a16="http://schemas.microsoft.com/office/drawing/2014/main" id="{AA608ADE-6ED8-6C7A-DAF0-E0108F8957EF}"/>
              </a:ext>
            </a:extLst>
          </p:cNvPr>
          <p:cNvSpPr txBox="1"/>
          <p:nvPr/>
        </p:nvSpPr>
        <p:spPr>
          <a:xfrm>
            <a:off x="9201279" y="3265155"/>
            <a:ext cx="1083438" cy="1323439"/>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Affordable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Available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Common</a:t>
            </a:r>
          </a:p>
        </p:txBody>
      </p:sp>
      <p:sp>
        <p:nvSpPr>
          <p:cNvPr id="23" name="Rectangle 22">
            <a:extLst>
              <a:ext uri="{FF2B5EF4-FFF2-40B4-BE49-F238E27FC236}">
                <a16:creationId xmlns:a16="http://schemas.microsoft.com/office/drawing/2014/main" id="{60F81C9B-EC53-968C-84AA-8B77BCDB96D5}"/>
              </a:ext>
            </a:extLst>
          </p:cNvPr>
          <p:cNvSpPr/>
          <p:nvPr/>
        </p:nvSpPr>
        <p:spPr>
          <a:xfrm>
            <a:off x="1134762" y="3228025"/>
            <a:ext cx="1910619" cy="15014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9DC18A-4FBC-D936-922B-E14D3792FC4E}"/>
              </a:ext>
            </a:extLst>
          </p:cNvPr>
          <p:cNvSpPr/>
          <p:nvPr/>
        </p:nvSpPr>
        <p:spPr>
          <a:xfrm>
            <a:off x="3813529" y="3246249"/>
            <a:ext cx="1910619" cy="15014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EB1FB-9704-820C-980E-397F409C9993}"/>
              </a:ext>
            </a:extLst>
          </p:cNvPr>
          <p:cNvSpPr/>
          <p:nvPr/>
        </p:nvSpPr>
        <p:spPr>
          <a:xfrm>
            <a:off x="9197816" y="3223210"/>
            <a:ext cx="1910619" cy="15014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DC10EF8-1173-EEF4-B09C-0DD956982AB9}"/>
              </a:ext>
            </a:extLst>
          </p:cNvPr>
          <p:cNvSpPr txBox="1"/>
          <p:nvPr/>
        </p:nvSpPr>
        <p:spPr>
          <a:xfrm>
            <a:off x="266700" y="6035473"/>
            <a:ext cx="11709400" cy="738664"/>
          </a:xfrm>
          <a:prstGeom prst="rect">
            <a:avLst/>
          </a:prstGeom>
          <a:noFill/>
        </p:spPr>
        <p:txBody>
          <a:bodyPr wrap="square">
            <a:spAutoFit/>
          </a:bodyPr>
          <a:lstStyle/>
          <a:p>
            <a:pPr>
              <a:spcAft>
                <a:spcPts val="400"/>
              </a:spcAft>
            </a:pPr>
            <a:r>
              <a:rPr lang="en-GB" sz="800" dirty="0">
                <a:solidFill>
                  <a:srgbClr val="000000"/>
                </a:solidFill>
                <a:latin typeface="Times New Roman" panose="02020603050405020304" pitchFamily="18" charset="0"/>
                <a:cs typeface="Arial" panose="020B0604020202020204" pitchFamily="34" charset="0"/>
              </a:rPr>
              <a:t>Allam, Z., Moreno, C., </a:t>
            </a:r>
            <a:r>
              <a:rPr lang="en-GB" sz="800" dirty="0" err="1">
                <a:solidFill>
                  <a:srgbClr val="000000"/>
                </a:solidFill>
                <a:latin typeface="Times New Roman" panose="02020603050405020304" pitchFamily="18" charset="0"/>
                <a:cs typeface="Arial" panose="020B0604020202020204" pitchFamily="34" charset="0"/>
              </a:rPr>
              <a:t>Chabaud</a:t>
            </a:r>
            <a:r>
              <a:rPr lang="en-GB" sz="800" dirty="0">
                <a:solidFill>
                  <a:srgbClr val="000000"/>
                </a:solidFill>
                <a:latin typeface="Times New Roman" panose="02020603050405020304" pitchFamily="18" charset="0"/>
                <a:cs typeface="Arial" panose="020B0604020202020204" pitchFamily="34" charset="0"/>
              </a:rPr>
              <a:t>, D. and </a:t>
            </a:r>
            <a:r>
              <a:rPr lang="en-GB" sz="800" dirty="0" err="1">
                <a:solidFill>
                  <a:srgbClr val="000000"/>
                </a:solidFill>
                <a:latin typeface="Times New Roman" panose="02020603050405020304" pitchFamily="18" charset="0"/>
                <a:cs typeface="Arial" panose="020B0604020202020204" pitchFamily="34" charset="0"/>
              </a:rPr>
              <a:t>Pratlong</a:t>
            </a:r>
            <a:r>
              <a:rPr lang="en-GB" sz="800" dirty="0">
                <a:solidFill>
                  <a:srgbClr val="000000"/>
                </a:solidFill>
                <a:latin typeface="Times New Roman" panose="02020603050405020304" pitchFamily="18" charset="0"/>
                <a:cs typeface="Arial" panose="020B0604020202020204" pitchFamily="34" charset="0"/>
              </a:rPr>
              <a:t>, F., 2021. Proximity-Based Planning and the “15-Minute City”: A Sustainable Model for the City of the Future. In: The Palgrave Handbook of Global Sustainability, pp. 1–20. </a:t>
            </a:r>
            <a:r>
              <a:rPr lang="en-GB" sz="800" dirty="0">
                <a:solidFill>
                  <a:srgbClr val="000000"/>
                </a:solidFill>
                <a:latin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https://doi.org/10.1007/978-3-030-38948-2_178-1</a:t>
            </a:r>
            <a:r>
              <a:rPr lang="en-GB" sz="800" dirty="0">
                <a:solidFill>
                  <a:srgbClr val="000000"/>
                </a:solidFill>
                <a:latin typeface="Times New Roman" panose="02020603050405020304" pitchFamily="18" charset="0"/>
                <a:cs typeface="Arial" panose="020B0604020202020204" pitchFamily="34" charset="0"/>
              </a:rPr>
              <a:t>.</a:t>
            </a:r>
          </a:p>
          <a:p>
            <a:pPr>
              <a:spcAft>
                <a:spcPts val="400"/>
              </a:spcAft>
            </a:pPr>
            <a:r>
              <a:rPr lang="en-GB" sz="800" dirty="0" err="1">
                <a:solidFill>
                  <a:srgbClr val="000000"/>
                </a:solidFill>
                <a:latin typeface="Times New Roman" panose="02020603050405020304" pitchFamily="18" charset="0"/>
                <a:cs typeface="Arial" panose="020B0604020202020204" pitchFamily="34" charset="0"/>
              </a:rPr>
              <a:t>Chaire</a:t>
            </a:r>
            <a:r>
              <a:rPr lang="en-GB" sz="800" dirty="0">
                <a:solidFill>
                  <a:srgbClr val="000000"/>
                </a:solidFill>
                <a:latin typeface="Times New Roman" panose="02020603050405020304" pitchFamily="18" charset="0"/>
                <a:cs typeface="Arial" panose="020B0604020202020204" pitchFamily="34" charset="0"/>
              </a:rPr>
              <a:t> ETI, 2019. Ville du ¼ </a:t>
            </a:r>
            <a:r>
              <a:rPr lang="en-GB" sz="800" dirty="0" err="1">
                <a:solidFill>
                  <a:srgbClr val="000000"/>
                </a:solidFill>
                <a:latin typeface="Times New Roman" panose="02020603050405020304" pitchFamily="18" charset="0"/>
                <a:cs typeface="Arial" panose="020B0604020202020204" pitchFamily="34" charset="0"/>
              </a:rPr>
              <a:t>d’heure</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Territoire</a:t>
            </a:r>
            <a:r>
              <a:rPr lang="en-GB" sz="800" dirty="0">
                <a:solidFill>
                  <a:srgbClr val="000000"/>
                </a:solidFill>
                <a:latin typeface="Times New Roman" panose="02020603050405020304" pitchFamily="18" charset="0"/>
                <a:cs typeface="Arial" panose="020B0604020202020204" pitchFamily="34" charset="0"/>
              </a:rPr>
              <a:t> de la ½ </a:t>
            </a:r>
            <a:r>
              <a:rPr lang="en-GB" sz="800" dirty="0" err="1">
                <a:solidFill>
                  <a:srgbClr val="000000"/>
                </a:solidFill>
                <a:latin typeface="Times New Roman" panose="02020603050405020304" pitchFamily="18" charset="0"/>
                <a:cs typeface="Arial" panose="020B0604020202020204" pitchFamily="34" charset="0"/>
              </a:rPr>
              <a:t>heure</a:t>
            </a:r>
            <a:r>
              <a:rPr lang="en-GB" sz="800" dirty="0">
                <a:solidFill>
                  <a:srgbClr val="000000"/>
                </a:solidFill>
                <a:latin typeface="Times New Roman" panose="02020603050405020304" pitchFamily="18" charset="0"/>
                <a:cs typeface="Arial" panose="020B0604020202020204" pitchFamily="34" charset="0"/>
              </a:rPr>
              <a:t>. In: Le Livre Blanc. Transitions </a:t>
            </a:r>
            <a:r>
              <a:rPr lang="en-GB" sz="800" dirty="0" err="1">
                <a:solidFill>
                  <a:srgbClr val="000000"/>
                </a:solidFill>
                <a:latin typeface="Times New Roman" panose="02020603050405020304" pitchFamily="18" charset="0"/>
                <a:cs typeface="Arial" panose="020B0604020202020204" pitchFamily="34" charset="0"/>
              </a:rPr>
              <a:t>urbaines</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etterritoriales</a:t>
            </a:r>
            <a:r>
              <a:rPr lang="en-GB" sz="800" dirty="0">
                <a:solidFill>
                  <a:srgbClr val="000000"/>
                </a:solidFill>
                <a:latin typeface="Times New Roman" panose="02020603050405020304" pitchFamily="18" charset="0"/>
                <a:cs typeface="Arial" panose="020B0604020202020204" pitchFamily="34" charset="0"/>
              </a:rPr>
              <a:t>.</a:t>
            </a:r>
            <a:endParaRPr lang="en-IE" sz="800" dirty="0">
              <a:solidFill>
                <a:srgbClr val="000000"/>
              </a:solidFill>
              <a:latin typeface="Times New Roman" panose="02020603050405020304" pitchFamily="18" charset="0"/>
              <a:cs typeface="Arial" panose="020B0604020202020204" pitchFamily="34" charset="0"/>
            </a:endParaRPr>
          </a:p>
          <a:p>
            <a:pPr>
              <a:spcAft>
                <a:spcPts val="400"/>
              </a:spcAft>
            </a:pPr>
            <a:r>
              <a:rPr lang="en-GB" sz="800" dirty="0" err="1">
                <a:solidFill>
                  <a:srgbClr val="000000"/>
                </a:solidFill>
                <a:latin typeface="Times New Roman" panose="02020603050405020304" pitchFamily="18" charset="0"/>
                <a:cs typeface="Arial" panose="020B0604020202020204" pitchFamily="34" charset="0"/>
              </a:rPr>
              <a:t>Luscher</a:t>
            </a:r>
            <a:r>
              <a:rPr lang="en-GB" sz="800" dirty="0">
                <a:solidFill>
                  <a:srgbClr val="000000"/>
                </a:solidFill>
                <a:latin typeface="Times New Roman" panose="02020603050405020304" pitchFamily="18" charset="0"/>
                <a:cs typeface="Arial" panose="020B0604020202020204" pitchFamily="34" charset="0"/>
              </a:rPr>
              <a:t>, D., 2020. Introducing the 15-Minute City Project. Medium, 17 June. https://</a:t>
            </a:r>
            <a:r>
              <a:rPr lang="en-GB" sz="800" dirty="0" err="1">
                <a:solidFill>
                  <a:srgbClr val="000000"/>
                </a:solidFill>
                <a:latin typeface="Times New Roman" panose="02020603050405020304" pitchFamily="18" charset="0"/>
                <a:cs typeface="Arial" panose="020B0604020202020204" pitchFamily="34" charset="0"/>
              </a:rPr>
              <a:t>luscher.medium.com</a:t>
            </a:r>
            <a:r>
              <a:rPr lang="en-GB" sz="800" dirty="0">
                <a:solidFill>
                  <a:srgbClr val="000000"/>
                </a:solidFill>
                <a:latin typeface="Times New Roman" panose="02020603050405020304" pitchFamily="18" charset="0"/>
                <a:cs typeface="Arial" panose="020B0604020202020204" pitchFamily="34" charset="0"/>
              </a:rPr>
              <a:t>/introducing-the-15-minute-city-project-b9c0562e1725.</a:t>
            </a:r>
            <a:endParaRPr lang="en-IE" sz="800" dirty="0">
              <a:solidFill>
                <a:srgbClr val="000000"/>
              </a:solidFill>
              <a:latin typeface="Times New Roman" panose="02020603050405020304" pitchFamily="18" charset="0"/>
              <a:cs typeface="Arial" panose="020B0604020202020204" pitchFamily="34" charset="0"/>
            </a:endParaRPr>
          </a:p>
          <a:p>
            <a:pPr>
              <a:spcAft>
                <a:spcPts val="1200"/>
              </a:spcAft>
            </a:pPr>
            <a:r>
              <a:rPr lang="en-GB" sz="800" dirty="0">
                <a:solidFill>
                  <a:srgbClr val="000000"/>
                </a:solidFill>
                <a:latin typeface="Times New Roman" panose="02020603050405020304" pitchFamily="18" charset="0"/>
                <a:cs typeface="Arial" panose="020B0604020202020204" pitchFamily="34" charset="0"/>
              </a:rPr>
              <a:t>Moreno, C., 2020. Vie </a:t>
            </a:r>
            <a:r>
              <a:rPr lang="en-GB" sz="800" dirty="0" err="1">
                <a:solidFill>
                  <a:srgbClr val="000000"/>
                </a:solidFill>
                <a:latin typeface="Times New Roman" panose="02020603050405020304" pitchFamily="18" charset="0"/>
                <a:cs typeface="Arial" panose="020B0604020202020204" pitchFamily="34" charset="0"/>
              </a:rPr>
              <a:t>urbaine</a:t>
            </a:r>
            <a:r>
              <a:rPr lang="en-GB" sz="800" dirty="0">
                <a:solidFill>
                  <a:srgbClr val="000000"/>
                </a:solidFill>
                <a:latin typeface="Times New Roman" panose="02020603050405020304" pitchFamily="18" charset="0"/>
                <a:cs typeface="Arial" panose="020B0604020202020204" pitchFamily="34" charset="0"/>
              </a:rPr>
              <a:t> et </a:t>
            </a:r>
            <a:r>
              <a:rPr lang="en-GB" sz="800" dirty="0" err="1">
                <a:solidFill>
                  <a:srgbClr val="000000"/>
                </a:solidFill>
                <a:latin typeface="Times New Roman" panose="02020603050405020304" pitchFamily="18" charset="0"/>
                <a:cs typeface="Arial" panose="020B0604020202020204" pitchFamily="34" charset="0"/>
              </a:rPr>
              <a:t>proximité</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à</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l‘heure</a:t>
            </a:r>
            <a:r>
              <a:rPr lang="en-GB" sz="800" dirty="0">
                <a:solidFill>
                  <a:srgbClr val="000000"/>
                </a:solidFill>
                <a:latin typeface="Times New Roman" panose="02020603050405020304" pitchFamily="18" charset="0"/>
                <a:cs typeface="Arial" panose="020B0604020202020204" pitchFamily="34" charset="0"/>
              </a:rPr>
              <a:t> du COVID-19. Éditions de </a:t>
            </a:r>
            <a:r>
              <a:rPr lang="en-GB" sz="800" dirty="0" err="1">
                <a:solidFill>
                  <a:srgbClr val="000000"/>
                </a:solidFill>
                <a:latin typeface="Times New Roman" panose="02020603050405020304" pitchFamily="18" charset="0"/>
                <a:cs typeface="Arial" panose="020B0604020202020204" pitchFamily="34" charset="0"/>
              </a:rPr>
              <a:t>l’Observatoire</a:t>
            </a:r>
            <a:r>
              <a:rPr lang="en-GB" sz="800" dirty="0">
                <a:solidFill>
                  <a:srgbClr val="000000"/>
                </a:solidFill>
                <a:latin typeface="Times New Roman" panose="02020603050405020304" pitchFamily="18" charset="0"/>
                <a:cs typeface="Arial" panose="020B0604020202020204" pitchFamily="34" charset="0"/>
              </a:rPr>
              <a:t>, Paris, France.</a:t>
            </a:r>
            <a:endParaRPr lang="en-IE" sz="800"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4004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F90EBEA6-5799-9402-1F11-58748CA7C6DC}"/>
              </a:ext>
            </a:extLst>
          </p:cNvPr>
          <p:cNvSpPr/>
          <p:nvPr/>
        </p:nvSpPr>
        <p:spPr>
          <a:xfrm>
            <a:off x="5529579" y="2567196"/>
            <a:ext cx="1906430" cy="1800486"/>
          </a:xfrm>
          <a:prstGeom prst="ellipse">
            <a:avLst/>
          </a:prstGeom>
          <a:solidFill>
            <a:srgbClr val="F9CCAD">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A73FB4F-26CA-B224-7BBE-BBFBFFDF8F2E}"/>
              </a:ext>
            </a:extLst>
          </p:cNvPr>
          <p:cNvSpPr/>
          <p:nvPr/>
        </p:nvSpPr>
        <p:spPr>
          <a:xfrm>
            <a:off x="4724750" y="2550805"/>
            <a:ext cx="1906430" cy="1800486"/>
          </a:xfrm>
          <a:prstGeom prst="ellipse">
            <a:avLst/>
          </a:prstGeom>
          <a:solidFill>
            <a:srgbClr val="F9CC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32" name="Oval 31">
            <a:extLst>
              <a:ext uri="{FF2B5EF4-FFF2-40B4-BE49-F238E27FC236}">
                <a16:creationId xmlns:a16="http://schemas.microsoft.com/office/drawing/2014/main" id="{7FC3C925-B169-DA40-CC4B-88C8D6ABE2CC}"/>
              </a:ext>
            </a:extLst>
          </p:cNvPr>
          <p:cNvSpPr/>
          <p:nvPr/>
        </p:nvSpPr>
        <p:spPr>
          <a:xfrm>
            <a:off x="3970048" y="2558493"/>
            <a:ext cx="1906430" cy="1800486"/>
          </a:xfrm>
          <a:prstGeom prst="ellipse">
            <a:avLst/>
          </a:prstGeom>
          <a:solidFill>
            <a:srgbClr val="F9CCA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27B5B7B-31BB-2D3C-C733-DFCB2991C3D0}"/>
              </a:ext>
            </a:extLst>
          </p:cNvPr>
          <p:cNvSpPr/>
          <p:nvPr/>
        </p:nvSpPr>
        <p:spPr>
          <a:xfrm>
            <a:off x="0" y="675306"/>
            <a:ext cx="4805360"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FD58F5-E35A-716C-70A1-9A4EAD4E7EAA}"/>
              </a:ext>
            </a:extLst>
          </p:cNvPr>
          <p:cNvSpPr txBox="1"/>
          <p:nvPr/>
        </p:nvSpPr>
        <p:spPr>
          <a:xfrm>
            <a:off x="356699" y="632774"/>
            <a:ext cx="224337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Just Transition </a:t>
            </a:r>
          </a:p>
        </p:txBody>
      </p:sp>
      <p:sp>
        <p:nvSpPr>
          <p:cNvPr id="7" name="TextBox 6">
            <a:extLst>
              <a:ext uri="{FF2B5EF4-FFF2-40B4-BE49-F238E27FC236}">
                <a16:creationId xmlns:a16="http://schemas.microsoft.com/office/drawing/2014/main" id="{26D13951-B11E-BF3C-AAD2-BC7D339528BE}"/>
              </a:ext>
            </a:extLst>
          </p:cNvPr>
          <p:cNvSpPr txBox="1"/>
          <p:nvPr/>
        </p:nvSpPr>
        <p:spPr>
          <a:xfrm>
            <a:off x="2728592" y="1946204"/>
            <a:ext cx="2402680" cy="400110"/>
          </a:xfrm>
          <a:prstGeom prst="rect">
            <a:avLst/>
          </a:prstGeom>
          <a:noFill/>
        </p:spPr>
        <p:txBody>
          <a:bodyPr wrap="square">
            <a:spAutoFit/>
          </a:bodyPr>
          <a:lstStyle/>
          <a:p>
            <a:r>
              <a:rPr lang="en-IE" sz="2000" dirty="0">
                <a:latin typeface="Times New Roman" panose="02020603050405020304" pitchFamily="18" charset="0"/>
                <a:ea typeface="Calibri" panose="020F0502020204030204" pitchFamily="34" charset="0"/>
              </a:rPr>
              <a:t>J</a:t>
            </a:r>
            <a:r>
              <a:rPr lang="en-IE" sz="2000" dirty="0">
                <a:effectLst/>
                <a:latin typeface="Times New Roman" panose="02020603050405020304" pitchFamily="18" charset="0"/>
                <a:ea typeface="Calibri" panose="020F0502020204030204" pitchFamily="34" charset="0"/>
              </a:rPr>
              <a:t>ustice framework</a:t>
            </a:r>
            <a:endParaRPr lang="en-US" sz="2000" dirty="0"/>
          </a:p>
        </p:txBody>
      </p:sp>
      <p:sp>
        <p:nvSpPr>
          <p:cNvPr id="9" name="TextBox 8">
            <a:extLst>
              <a:ext uri="{FF2B5EF4-FFF2-40B4-BE49-F238E27FC236}">
                <a16:creationId xmlns:a16="http://schemas.microsoft.com/office/drawing/2014/main" id="{2EDD24AC-EC72-F968-EFEB-A7961B842C03}"/>
              </a:ext>
            </a:extLst>
          </p:cNvPr>
          <p:cNvSpPr txBox="1"/>
          <p:nvPr/>
        </p:nvSpPr>
        <p:spPr>
          <a:xfrm>
            <a:off x="4611315" y="4379471"/>
            <a:ext cx="3958276" cy="307777"/>
          </a:xfrm>
          <a:prstGeom prst="rect">
            <a:avLst/>
          </a:prstGeom>
          <a:noFill/>
        </p:spPr>
        <p:txBody>
          <a:bodyPr wrap="square">
            <a:spAutoFit/>
          </a:bodyPr>
          <a:lstStyle/>
          <a:p>
            <a:r>
              <a:rPr lang="en-IE" sz="1400" dirty="0">
                <a:latin typeface="Times New Roman" panose="02020603050405020304" pitchFamily="18" charset="0"/>
                <a:ea typeface="Calibri" panose="020F0502020204030204" pitchFamily="34" charset="0"/>
              </a:rPr>
              <a:t>C</a:t>
            </a:r>
            <a:r>
              <a:rPr lang="en-IE" sz="1400" dirty="0">
                <a:effectLst/>
                <a:latin typeface="Times New Roman" panose="02020603050405020304" pitchFamily="18" charset="0"/>
                <a:ea typeface="Calibri" panose="020F0502020204030204" pitchFamily="34" charset="0"/>
              </a:rPr>
              <a:t>ontinuous process of change, a transition</a:t>
            </a:r>
            <a:endParaRPr lang="en-US" sz="1400" dirty="0"/>
          </a:p>
        </p:txBody>
      </p:sp>
      <p:sp>
        <p:nvSpPr>
          <p:cNvPr id="11" name="TextBox 10">
            <a:extLst>
              <a:ext uri="{FF2B5EF4-FFF2-40B4-BE49-F238E27FC236}">
                <a16:creationId xmlns:a16="http://schemas.microsoft.com/office/drawing/2014/main" id="{6D1FDF60-FDFD-3FAD-3925-648D66579E22}"/>
              </a:ext>
            </a:extLst>
          </p:cNvPr>
          <p:cNvSpPr txBox="1"/>
          <p:nvPr/>
        </p:nvSpPr>
        <p:spPr>
          <a:xfrm>
            <a:off x="6113000" y="4875206"/>
            <a:ext cx="2054846"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rPr>
              <a:t>F</a:t>
            </a:r>
            <a:r>
              <a:rPr lang="en-US" sz="1400" dirty="0">
                <a:effectLst/>
                <a:latin typeface="Times New Roman" panose="02020603050405020304" pitchFamily="18" charset="0"/>
                <a:ea typeface="Calibri" panose="020F0502020204030204" pitchFamily="34" charset="0"/>
              </a:rPr>
              <a:t>air and equitable process </a:t>
            </a:r>
            <a:endParaRPr lang="en-US" sz="1400" dirty="0"/>
          </a:p>
        </p:txBody>
      </p:sp>
      <p:sp>
        <p:nvSpPr>
          <p:cNvPr id="4" name="Oval 3">
            <a:extLst>
              <a:ext uri="{FF2B5EF4-FFF2-40B4-BE49-F238E27FC236}">
                <a16:creationId xmlns:a16="http://schemas.microsoft.com/office/drawing/2014/main" id="{13269363-C8A2-F650-4D6B-82A9E69A3265}"/>
              </a:ext>
            </a:extLst>
          </p:cNvPr>
          <p:cNvSpPr/>
          <p:nvPr/>
        </p:nvSpPr>
        <p:spPr>
          <a:xfrm>
            <a:off x="3212965" y="2567196"/>
            <a:ext cx="1906430" cy="1800486"/>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C971C6-E2E5-4CBC-D045-D53590F31785}"/>
              </a:ext>
            </a:extLst>
          </p:cNvPr>
          <p:cNvSpPr txBox="1"/>
          <p:nvPr/>
        </p:nvSpPr>
        <p:spPr>
          <a:xfrm>
            <a:off x="3347160" y="3243530"/>
            <a:ext cx="1766375" cy="369332"/>
          </a:xfrm>
          <a:prstGeom prst="rect">
            <a:avLst/>
          </a:prstGeom>
          <a:noFill/>
        </p:spPr>
        <p:txBody>
          <a:bodyPr wrap="square">
            <a:spAutoFit/>
          </a:bodyPr>
          <a:lstStyle/>
          <a:p>
            <a:r>
              <a:rPr lang="en-IE" dirty="0">
                <a:latin typeface="Times New Roman" panose="02020603050405020304" pitchFamily="18" charset="0"/>
                <a:ea typeface="Calibri" panose="020F0502020204030204" pitchFamily="34" charset="0"/>
              </a:rPr>
              <a:t>C</a:t>
            </a:r>
            <a:r>
              <a:rPr lang="en-IE" sz="1800" dirty="0">
                <a:effectLst/>
                <a:latin typeface="Times New Roman" panose="02020603050405020304" pitchFamily="18" charset="0"/>
                <a:ea typeface="Calibri" panose="020F0502020204030204" pitchFamily="34" charset="0"/>
              </a:rPr>
              <a:t>limate action</a:t>
            </a:r>
            <a:endParaRPr lang="en-US" dirty="0"/>
          </a:p>
        </p:txBody>
      </p:sp>
      <p:sp>
        <p:nvSpPr>
          <p:cNvPr id="8" name="Rectangle 7">
            <a:extLst>
              <a:ext uri="{FF2B5EF4-FFF2-40B4-BE49-F238E27FC236}">
                <a16:creationId xmlns:a16="http://schemas.microsoft.com/office/drawing/2014/main" id="{FB39D26E-4DFC-00FE-45DC-4D99CF72B615}"/>
              </a:ext>
            </a:extLst>
          </p:cNvPr>
          <p:cNvSpPr/>
          <p:nvPr/>
        </p:nvSpPr>
        <p:spPr>
          <a:xfrm>
            <a:off x="2737987" y="2333172"/>
            <a:ext cx="5364856" cy="2536008"/>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137660"/>
                      <a:gd name="connsiteY0" fmla="*/ 0 h 2181678"/>
                      <a:gd name="connsiteX1" fmla="*/ 4137660 w 4137660"/>
                      <a:gd name="connsiteY1" fmla="*/ 0 h 2181678"/>
                      <a:gd name="connsiteX2" fmla="*/ 4137660 w 4137660"/>
                      <a:gd name="connsiteY2" fmla="*/ 2181678 h 2181678"/>
                      <a:gd name="connsiteX3" fmla="*/ 0 w 4137660"/>
                      <a:gd name="connsiteY3" fmla="*/ 2181678 h 2181678"/>
                      <a:gd name="connsiteX4" fmla="*/ 0 w 4137660"/>
                      <a:gd name="connsiteY4" fmla="*/ 0 h 218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660" h="2181678" extrusionOk="0">
                        <a:moveTo>
                          <a:pt x="0" y="0"/>
                        </a:moveTo>
                        <a:cubicBezTo>
                          <a:pt x="1289904" y="118645"/>
                          <a:pt x="2964972" y="116012"/>
                          <a:pt x="4137660" y="0"/>
                        </a:cubicBezTo>
                        <a:cubicBezTo>
                          <a:pt x="4004778" y="1078104"/>
                          <a:pt x="4222611" y="1865425"/>
                          <a:pt x="4137660" y="2181678"/>
                        </a:cubicBezTo>
                        <a:cubicBezTo>
                          <a:pt x="2264215" y="2316278"/>
                          <a:pt x="1646724" y="2024482"/>
                          <a:pt x="0" y="2181678"/>
                        </a:cubicBezTo>
                        <a:cubicBezTo>
                          <a:pt x="-20187" y="1826278"/>
                          <a:pt x="-152480" y="86412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C6F0145-DF3B-8F97-3813-04DE663DDC71}"/>
              </a:ext>
            </a:extLst>
          </p:cNvPr>
          <p:cNvCxnSpPr/>
          <p:nvPr/>
        </p:nvCxnSpPr>
        <p:spPr>
          <a:xfrm>
            <a:off x="356699" y="5990492"/>
            <a:ext cx="11376000"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620023CE-8C11-449C-5EDA-A88FF8BA083D}"/>
                  </a:ext>
                </a:extLst>
              </p14:cNvPr>
              <p14:cNvContentPartPr/>
              <p14:nvPr/>
            </p14:nvContentPartPr>
            <p14:xfrm>
              <a:off x="3210105" y="3449598"/>
              <a:ext cx="1105200" cy="927720"/>
            </p14:xfrm>
          </p:contentPart>
        </mc:Choice>
        <mc:Fallback xmlns="">
          <p:pic>
            <p:nvPicPr>
              <p:cNvPr id="24" name="Ink 23">
                <a:extLst>
                  <a:ext uri="{FF2B5EF4-FFF2-40B4-BE49-F238E27FC236}">
                    <a16:creationId xmlns:a16="http://schemas.microsoft.com/office/drawing/2014/main" id="{620023CE-8C11-449C-5EDA-A88FF8BA083D}"/>
                  </a:ext>
                </a:extLst>
              </p:cNvPr>
              <p:cNvPicPr/>
              <p:nvPr/>
            </p:nvPicPr>
            <p:blipFill>
              <a:blip r:embed="rId4"/>
              <a:stretch>
                <a:fillRect/>
              </a:stretch>
            </p:blipFill>
            <p:spPr>
              <a:xfrm>
                <a:off x="3201105" y="3440958"/>
                <a:ext cx="1122840" cy="945360"/>
              </a:xfrm>
              <a:prstGeom prst="rect">
                <a:avLst/>
              </a:prstGeom>
            </p:spPr>
          </p:pic>
        </mc:Fallback>
      </mc:AlternateContent>
      <p:cxnSp>
        <p:nvCxnSpPr>
          <p:cNvPr id="26" name="Straight Arrow Connector 25">
            <a:extLst>
              <a:ext uri="{FF2B5EF4-FFF2-40B4-BE49-F238E27FC236}">
                <a16:creationId xmlns:a16="http://schemas.microsoft.com/office/drawing/2014/main" id="{F1CEE8CB-12A9-3AC8-4C84-46AC267FC6EE}"/>
              </a:ext>
            </a:extLst>
          </p:cNvPr>
          <p:cNvCxnSpPr>
            <a:cxnSpLocks/>
          </p:cNvCxnSpPr>
          <p:nvPr/>
        </p:nvCxnSpPr>
        <p:spPr>
          <a:xfrm flipV="1">
            <a:off x="4230347" y="4353444"/>
            <a:ext cx="3699189" cy="260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Triangle 26">
            <a:extLst>
              <a:ext uri="{FF2B5EF4-FFF2-40B4-BE49-F238E27FC236}">
                <a16:creationId xmlns:a16="http://schemas.microsoft.com/office/drawing/2014/main" id="{36E1EAEA-8133-C5CA-37CD-F26EBAD40834}"/>
              </a:ext>
            </a:extLst>
          </p:cNvPr>
          <p:cNvSpPr/>
          <p:nvPr/>
        </p:nvSpPr>
        <p:spPr>
          <a:xfrm rot="5400000">
            <a:off x="7810840" y="4243540"/>
            <a:ext cx="285750" cy="21980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5A058BE-65B0-C851-F347-BBF83E0241D5}"/>
              </a:ext>
            </a:extLst>
          </p:cNvPr>
          <p:cNvSpPr txBox="1"/>
          <p:nvPr/>
        </p:nvSpPr>
        <p:spPr>
          <a:xfrm>
            <a:off x="8167846" y="4211681"/>
            <a:ext cx="3070587" cy="307777"/>
          </a:xfrm>
          <a:prstGeom prst="rect">
            <a:avLst/>
          </a:prstGeom>
          <a:noFill/>
        </p:spPr>
        <p:txBody>
          <a:bodyPr wrap="square">
            <a:spAutoFit/>
          </a:bodyPr>
          <a:lstStyle/>
          <a:p>
            <a:r>
              <a:rPr lang="en-IE" sz="1400" dirty="0">
                <a:latin typeface="Times New Roman" panose="02020603050405020304" pitchFamily="18" charset="0"/>
                <a:ea typeface="Calibri" panose="020F0502020204030204" pitchFamily="34" charset="0"/>
              </a:rPr>
              <a:t>Post-carbon societies </a:t>
            </a:r>
            <a:endParaRPr lang="en-US" sz="1400" dirty="0"/>
          </a:p>
        </p:txBody>
      </p:sp>
      <p:sp>
        <p:nvSpPr>
          <p:cNvPr id="36" name="Oval 35">
            <a:extLst>
              <a:ext uri="{FF2B5EF4-FFF2-40B4-BE49-F238E27FC236}">
                <a16:creationId xmlns:a16="http://schemas.microsoft.com/office/drawing/2014/main" id="{6A22221D-3CFB-67F7-D3F5-053694B921D4}"/>
              </a:ext>
            </a:extLst>
          </p:cNvPr>
          <p:cNvSpPr/>
          <p:nvPr/>
        </p:nvSpPr>
        <p:spPr>
          <a:xfrm>
            <a:off x="6113000" y="2538082"/>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1FA956F-27E9-0C98-1073-80B73AB49575}"/>
              </a:ext>
            </a:extLst>
          </p:cNvPr>
          <p:cNvSpPr txBox="1"/>
          <p:nvPr/>
        </p:nvSpPr>
        <p:spPr>
          <a:xfrm>
            <a:off x="266700" y="6035473"/>
            <a:ext cx="11709400" cy="755591"/>
          </a:xfrm>
          <a:prstGeom prst="rect">
            <a:avLst/>
          </a:prstGeom>
          <a:noFill/>
        </p:spPr>
        <p:txBody>
          <a:bodyPr wrap="square">
            <a:spAutoFit/>
          </a:bodyPr>
          <a:lstStyle/>
          <a:p>
            <a:pPr fontAlgn="base">
              <a:lnSpc>
                <a:spcPct val="107000"/>
              </a:lnSpc>
              <a:spcAft>
                <a:spcPts val="400"/>
              </a:spcAft>
            </a:pPr>
            <a:r>
              <a:rPr lang="en-US" sz="800" dirty="0">
                <a:solidFill>
                  <a:srgbClr val="000000"/>
                </a:solidFill>
                <a:latin typeface="Times New Roman" panose="02020603050405020304" pitchFamily="18" charset="0"/>
                <a:cs typeface="Arial" panose="020B0604020202020204" pitchFamily="34" charset="0"/>
              </a:rPr>
              <a:t>Axon, S. and Morrissey, J., 2020. Just energy transitions? Social inequities, vulnerabilities and unintended consequences. Buildings and Cities, 1(1), pp. 393-411. DOI: </a:t>
            </a:r>
            <a:r>
              <a:rPr lang="en-US" sz="800" dirty="0">
                <a:solidFill>
                  <a:srgbClr val="000000"/>
                </a:solidFill>
                <a:latin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http://doi.org/10.5334/bc.14</a:t>
            </a:r>
            <a:r>
              <a:rPr lang="en-US" sz="800" dirty="0">
                <a:solidFill>
                  <a:srgbClr val="000000"/>
                </a:solidFill>
                <a:latin typeface="Times New Roman" panose="02020603050405020304" pitchFamily="18" charset="0"/>
                <a:cs typeface="Arial" panose="020B0604020202020204" pitchFamily="34" charset="0"/>
              </a:rPr>
              <a:t>. </a:t>
            </a:r>
            <a:endParaRPr lang="en-IE" sz="800" dirty="0">
              <a:solidFill>
                <a:srgbClr val="000000"/>
              </a:solidFill>
              <a:latin typeface="Times New Roman" panose="02020603050405020304" pitchFamily="18" charset="0"/>
              <a:cs typeface="Arial" panose="020B0604020202020204" pitchFamily="34" charset="0"/>
            </a:endParaRPr>
          </a:p>
          <a:p>
            <a:pPr fontAlgn="base">
              <a:lnSpc>
                <a:spcPct val="107000"/>
              </a:lnSpc>
              <a:spcAft>
                <a:spcPts val="400"/>
              </a:spcAft>
            </a:pPr>
            <a:r>
              <a:rPr lang="en-US" sz="800" dirty="0">
                <a:solidFill>
                  <a:srgbClr val="000000"/>
                </a:solidFill>
                <a:latin typeface="Times New Roman" panose="02020603050405020304" pitchFamily="18" charset="0"/>
                <a:cs typeface="Arial" panose="020B0604020202020204" pitchFamily="34" charset="0"/>
              </a:rPr>
              <a:t>Environmental </a:t>
            </a:r>
            <a:r>
              <a:rPr lang="en-US" sz="800" dirty="0" err="1">
                <a:solidFill>
                  <a:srgbClr val="000000"/>
                </a:solidFill>
                <a:latin typeface="Times New Roman" panose="02020603050405020304" pitchFamily="18" charset="0"/>
                <a:cs typeface="Arial" panose="020B0604020202020204" pitchFamily="34" charset="0"/>
              </a:rPr>
              <a:t>Defence</a:t>
            </a:r>
            <a:r>
              <a:rPr lang="en-US" sz="800" dirty="0">
                <a:solidFill>
                  <a:srgbClr val="000000"/>
                </a:solidFill>
                <a:latin typeface="Times New Roman" panose="02020603050405020304" pitchFamily="18" charset="0"/>
                <a:cs typeface="Arial" panose="020B0604020202020204" pitchFamily="34" charset="0"/>
              </a:rPr>
              <a:t>, 2022. The Canadian investor’s guide to investing in the just transition. Environmental </a:t>
            </a:r>
            <a:r>
              <a:rPr lang="en-US" sz="800" dirty="0" err="1">
                <a:solidFill>
                  <a:srgbClr val="000000"/>
                </a:solidFill>
                <a:latin typeface="Times New Roman" panose="02020603050405020304" pitchFamily="18" charset="0"/>
                <a:cs typeface="Arial" panose="020B0604020202020204" pitchFamily="34" charset="0"/>
              </a:rPr>
              <a:t>Defence</a:t>
            </a:r>
            <a:r>
              <a:rPr lang="en-US" sz="800" dirty="0">
                <a:solidFill>
                  <a:srgbClr val="000000"/>
                </a:solidFill>
                <a:latin typeface="Times New Roman" panose="02020603050405020304" pitchFamily="18" charset="0"/>
                <a:cs typeface="Arial" panose="020B0604020202020204" pitchFamily="34" charset="0"/>
              </a:rPr>
              <a:t>, 23 March. </a:t>
            </a:r>
            <a:r>
              <a:rPr lang="en-US" sz="800" dirty="0">
                <a:solidFill>
                  <a:srgbClr val="000000"/>
                </a:solidFill>
                <a:latin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https://environmentaldefence.ca/2022/03/23/the-canadian-investors-guide-to-investing-in-the-just-transition/</a:t>
            </a:r>
            <a:r>
              <a:rPr lang="en-US" sz="800" dirty="0">
                <a:solidFill>
                  <a:srgbClr val="000000"/>
                </a:solidFill>
                <a:latin typeface="Times New Roman" panose="02020603050405020304" pitchFamily="18" charset="0"/>
                <a:cs typeface="Arial" panose="020B0604020202020204" pitchFamily="34" charset="0"/>
              </a:rPr>
              <a:t>.</a:t>
            </a:r>
            <a:endParaRPr lang="en-IE" sz="800" dirty="0">
              <a:solidFill>
                <a:srgbClr val="000000"/>
              </a:solidFill>
              <a:latin typeface="Times New Roman" panose="02020603050405020304" pitchFamily="18" charset="0"/>
              <a:cs typeface="Arial" panose="020B0604020202020204" pitchFamily="34" charset="0"/>
            </a:endParaRPr>
          </a:p>
          <a:p>
            <a:pPr>
              <a:spcAft>
                <a:spcPts val="400"/>
              </a:spcAft>
            </a:pPr>
            <a:r>
              <a:rPr lang="en-US" sz="800" dirty="0">
                <a:solidFill>
                  <a:srgbClr val="000000"/>
                </a:solidFill>
                <a:latin typeface="Times New Roman" panose="02020603050405020304" pitchFamily="18" charset="0"/>
                <a:cs typeface="Arial" panose="020B0604020202020204" pitchFamily="34" charset="0"/>
              </a:rPr>
              <a:t>Heffron, R.J., 2021. What is the “Just Transition”?. In: Achieving a Just Transition to a Low-Carbon Economy. Palgrave Macmillan, Cham. </a:t>
            </a:r>
            <a:r>
              <a:rPr lang="en-US" sz="800" dirty="0">
                <a:solidFill>
                  <a:srgbClr val="000000"/>
                </a:solidFill>
                <a:latin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https://doi.org/10.1007/978-3-030-89460-3_2</a:t>
            </a:r>
            <a:r>
              <a:rPr lang="en-US" sz="800" dirty="0">
                <a:solidFill>
                  <a:srgbClr val="000000"/>
                </a:solidFill>
                <a:latin typeface="Times New Roman" panose="02020603050405020304" pitchFamily="18" charset="0"/>
                <a:cs typeface="Arial" panose="020B0604020202020204" pitchFamily="34" charset="0"/>
              </a:rPr>
              <a:t>. </a:t>
            </a:r>
            <a:endParaRPr lang="en-IE" sz="800" dirty="0">
              <a:solidFill>
                <a:srgbClr val="000000"/>
              </a:solidFill>
              <a:latin typeface="Times New Roman" panose="02020603050405020304" pitchFamily="18" charset="0"/>
              <a:cs typeface="Arial" panose="020B0604020202020204" pitchFamily="34" charset="0"/>
            </a:endParaRPr>
          </a:p>
          <a:p>
            <a:pPr>
              <a:lnSpc>
                <a:spcPct val="107000"/>
              </a:lnSpc>
              <a:spcAft>
                <a:spcPts val="400"/>
              </a:spcAft>
            </a:pPr>
            <a:r>
              <a:rPr lang="en-US" sz="800" dirty="0">
                <a:solidFill>
                  <a:srgbClr val="000000"/>
                </a:solidFill>
                <a:latin typeface="Times New Roman" panose="02020603050405020304" pitchFamily="18" charset="0"/>
                <a:cs typeface="Arial" panose="020B0604020202020204" pitchFamily="34" charset="0"/>
              </a:rPr>
              <a:t>Hughes, S. and Hoffmann, M., 2020. Just urban transitions: Toward a research agenda. Wiley Interdisciplinary Reviews: Climate Change, 11(3). </a:t>
            </a:r>
            <a:r>
              <a:rPr lang="en-US" sz="800" dirty="0">
                <a:solidFill>
                  <a:srgbClr val="000000"/>
                </a:solidFill>
                <a:latin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https://doi.org/10.1002/wcc.640</a:t>
            </a:r>
            <a:r>
              <a:rPr lang="en-US" sz="800" dirty="0">
                <a:solidFill>
                  <a:srgbClr val="000000"/>
                </a:solidFill>
                <a:latin typeface="Times New Roman" panose="02020603050405020304" pitchFamily="18" charset="0"/>
                <a:cs typeface="Arial" panose="020B0604020202020204" pitchFamily="34" charset="0"/>
              </a:rPr>
              <a:t>.</a:t>
            </a:r>
            <a:endParaRPr lang="en-IE" sz="800"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8445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653F13-A704-E655-C086-BBF5AA0E2085}"/>
              </a:ext>
            </a:extLst>
          </p:cNvPr>
          <p:cNvSpPr/>
          <p:nvPr/>
        </p:nvSpPr>
        <p:spPr>
          <a:xfrm>
            <a:off x="0" y="675306"/>
            <a:ext cx="4805360"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416C4C-A918-DE92-682B-8F9D5877C365}"/>
              </a:ext>
            </a:extLst>
          </p:cNvPr>
          <p:cNvSpPr txBox="1"/>
          <p:nvPr/>
        </p:nvSpPr>
        <p:spPr>
          <a:xfrm>
            <a:off x="6762287" y="887420"/>
            <a:ext cx="1753137"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Environmental</a:t>
            </a:r>
          </a:p>
        </p:txBody>
      </p:sp>
      <p:sp>
        <p:nvSpPr>
          <p:cNvPr id="2" name="TextBox 1">
            <a:extLst>
              <a:ext uri="{FF2B5EF4-FFF2-40B4-BE49-F238E27FC236}">
                <a16:creationId xmlns:a16="http://schemas.microsoft.com/office/drawing/2014/main" id="{FEEB47E3-1884-DC9E-CEF9-938BE7252758}"/>
              </a:ext>
            </a:extLst>
          </p:cNvPr>
          <p:cNvSpPr txBox="1"/>
          <p:nvPr/>
        </p:nvSpPr>
        <p:spPr>
          <a:xfrm>
            <a:off x="356699" y="632774"/>
            <a:ext cx="291137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Sustainable Mobility</a:t>
            </a:r>
          </a:p>
        </p:txBody>
      </p:sp>
      <p:cxnSp>
        <p:nvCxnSpPr>
          <p:cNvPr id="4" name="Straight Connector 3">
            <a:extLst>
              <a:ext uri="{FF2B5EF4-FFF2-40B4-BE49-F238E27FC236}">
                <a16:creationId xmlns:a16="http://schemas.microsoft.com/office/drawing/2014/main" id="{5D61D80B-9466-6894-0300-3A81ED7F14CC}"/>
              </a:ext>
            </a:extLst>
          </p:cNvPr>
          <p:cNvCxnSpPr/>
          <p:nvPr/>
        </p:nvCxnSpPr>
        <p:spPr>
          <a:xfrm>
            <a:off x="356699" y="5990492"/>
            <a:ext cx="11376000" cy="0"/>
          </a:xfrm>
          <a:prstGeom prst="line">
            <a:avLst/>
          </a:prstGeom>
          <a:ln w="12700"/>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57D6FF6C-A96D-AE8D-B33F-6AC33BB2B960}"/>
              </a:ext>
            </a:extLst>
          </p:cNvPr>
          <p:cNvSpPr/>
          <p:nvPr/>
        </p:nvSpPr>
        <p:spPr>
          <a:xfrm>
            <a:off x="3429016" y="1730488"/>
            <a:ext cx="2522713" cy="2382521"/>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Efficiency</a:t>
            </a:r>
            <a:r>
              <a:rPr lang="en-US" dirty="0"/>
              <a:t> </a:t>
            </a:r>
          </a:p>
        </p:txBody>
      </p:sp>
      <p:sp>
        <p:nvSpPr>
          <p:cNvPr id="15" name="Oval 14">
            <a:extLst>
              <a:ext uri="{FF2B5EF4-FFF2-40B4-BE49-F238E27FC236}">
                <a16:creationId xmlns:a16="http://schemas.microsoft.com/office/drawing/2014/main" id="{9134658E-9FCA-FE32-01B9-8BF52DDFF2B1}"/>
              </a:ext>
            </a:extLst>
          </p:cNvPr>
          <p:cNvSpPr/>
          <p:nvPr/>
        </p:nvSpPr>
        <p:spPr>
          <a:xfrm>
            <a:off x="5152587" y="1711465"/>
            <a:ext cx="2522713" cy="2382521"/>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Initiating</a:t>
            </a:r>
          </a:p>
        </p:txBody>
      </p:sp>
      <p:sp>
        <p:nvSpPr>
          <p:cNvPr id="16" name="Oval 15">
            <a:extLst>
              <a:ext uri="{FF2B5EF4-FFF2-40B4-BE49-F238E27FC236}">
                <a16:creationId xmlns:a16="http://schemas.microsoft.com/office/drawing/2014/main" id="{6F407F13-4B7C-372A-2C56-BD65A6C9B307}"/>
              </a:ext>
            </a:extLst>
          </p:cNvPr>
          <p:cNvSpPr/>
          <p:nvPr/>
        </p:nvSpPr>
        <p:spPr>
          <a:xfrm>
            <a:off x="4319163" y="3079439"/>
            <a:ext cx="2522712" cy="2382520"/>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Reducing</a:t>
            </a:r>
          </a:p>
        </p:txBody>
      </p:sp>
      <p:sp>
        <p:nvSpPr>
          <p:cNvPr id="17" name="Rectangle 16">
            <a:extLst>
              <a:ext uri="{FF2B5EF4-FFF2-40B4-BE49-F238E27FC236}">
                <a16:creationId xmlns:a16="http://schemas.microsoft.com/office/drawing/2014/main" id="{CB455036-FB51-C41F-0EF2-41617A616B62}"/>
              </a:ext>
            </a:extLst>
          </p:cNvPr>
          <p:cNvSpPr/>
          <p:nvPr/>
        </p:nvSpPr>
        <p:spPr>
          <a:xfrm>
            <a:off x="2918772" y="1222699"/>
            <a:ext cx="5364856" cy="2536008"/>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137660"/>
                      <a:gd name="connsiteY0" fmla="*/ 0 h 2181678"/>
                      <a:gd name="connsiteX1" fmla="*/ 4137660 w 4137660"/>
                      <a:gd name="connsiteY1" fmla="*/ 0 h 2181678"/>
                      <a:gd name="connsiteX2" fmla="*/ 4137660 w 4137660"/>
                      <a:gd name="connsiteY2" fmla="*/ 2181678 h 2181678"/>
                      <a:gd name="connsiteX3" fmla="*/ 0 w 4137660"/>
                      <a:gd name="connsiteY3" fmla="*/ 2181678 h 2181678"/>
                      <a:gd name="connsiteX4" fmla="*/ 0 w 4137660"/>
                      <a:gd name="connsiteY4" fmla="*/ 0 h 218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660" h="2181678" extrusionOk="0">
                        <a:moveTo>
                          <a:pt x="0" y="0"/>
                        </a:moveTo>
                        <a:cubicBezTo>
                          <a:pt x="1289904" y="118645"/>
                          <a:pt x="2964972" y="116012"/>
                          <a:pt x="4137660" y="0"/>
                        </a:cubicBezTo>
                        <a:cubicBezTo>
                          <a:pt x="4004778" y="1078104"/>
                          <a:pt x="4222611" y="1865425"/>
                          <a:pt x="4137660" y="2181678"/>
                        </a:cubicBezTo>
                        <a:cubicBezTo>
                          <a:pt x="2264215" y="2316278"/>
                          <a:pt x="1646724" y="2024482"/>
                          <a:pt x="0" y="2181678"/>
                        </a:cubicBezTo>
                        <a:cubicBezTo>
                          <a:pt x="-20187" y="1826278"/>
                          <a:pt x="-152480" y="86412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134C8B-F23C-A94B-05A8-BBD3C2C71792}"/>
              </a:ext>
            </a:extLst>
          </p:cNvPr>
          <p:cNvSpPr/>
          <p:nvPr/>
        </p:nvSpPr>
        <p:spPr>
          <a:xfrm>
            <a:off x="5152587" y="2964477"/>
            <a:ext cx="5364856" cy="2536008"/>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137660"/>
                      <a:gd name="connsiteY0" fmla="*/ 0 h 2181678"/>
                      <a:gd name="connsiteX1" fmla="*/ 4137660 w 4137660"/>
                      <a:gd name="connsiteY1" fmla="*/ 0 h 2181678"/>
                      <a:gd name="connsiteX2" fmla="*/ 4137660 w 4137660"/>
                      <a:gd name="connsiteY2" fmla="*/ 2181678 h 2181678"/>
                      <a:gd name="connsiteX3" fmla="*/ 0 w 4137660"/>
                      <a:gd name="connsiteY3" fmla="*/ 2181678 h 2181678"/>
                      <a:gd name="connsiteX4" fmla="*/ 0 w 4137660"/>
                      <a:gd name="connsiteY4" fmla="*/ 0 h 218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660" h="2181678" extrusionOk="0">
                        <a:moveTo>
                          <a:pt x="0" y="0"/>
                        </a:moveTo>
                        <a:cubicBezTo>
                          <a:pt x="1289904" y="118645"/>
                          <a:pt x="2964972" y="116012"/>
                          <a:pt x="4137660" y="0"/>
                        </a:cubicBezTo>
                        <a:cubicBezTo>
                          <a:pt x="4004778" y="1078104"/>
                          <a:pt x="4222611" y="1865425"/>
                          <a:pt x="4137660" y="2181678"/>
                        </a:cubicBezTo>
                        <a:cubicBezTo>
                          <a:pt x="2264215" y="2316278"/>
                          <a:pt x="1646724" y="2024482"/>
                          <a:pt x="0" y="2181678"/>
                        </a:cubicBezTo>
                        <a:cubicBezTo>
                          <a:pt x="-20187" y="1826278"/>
                          <a:pt x="-152480" y="86412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9EABC1A-CB5E-BD24-9988-CBCC45BF081B}"/>
              </a:ext>
            </a:extLst>
          </p:cNvPr>
          <p:cNvSpPr/>
          <p:nvPr/>
        </p:nvSpPr>
        <p:spPr>
          <a:xfrm>
            <a:off x="875417" y="3357279"/>
            <a:ext cx="5364856" cy="2536008"/>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137660"/>
                      <a:gd name="connsiteY0" fmla="*/ 0 h 2181678"/>
                      <a:gd name="connsiteX1" fmla="*/ 4137660 w 4137660"/>
                      <a:gd name="connsiteY1" fmla="*/ 0 h 2181678"/>
                      <a:gd name="connsiteX2" fmla="*/ 4137660 w 4137660"/>
                      <a:gd name="connsiteY2" fmla="*/ 2181678 h 2181678"/>
                      <a:gd name="connsiteX3" fmla="*/ 0 w 4137660"/>
                      <a:gd name="connsiteY3" fmla="*/ 2181678 h 2181678"/>
                      <a:gd name="connsiteX4" fmla="*/ 0 w 4137660"/>
                      <a:gd name="connsiteY4" fmla="*/ 0 h 218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660" h="2181678" extrusionOk="0">
                        <a:moveTo>
                          <a:pt x="0" y="0"/>
                        </a:moveTo>
                        <a:cubicBezTo>
                          <a:pt x="1289904" y="118645"/>
                          <a:pt x="2964972" y="116012"/>
                          <a:pt x="4137660" y="0"/>
                        </a:cubicBezTo>
                        <a:cubicBezTo>
                          <a:pt x="4004778" y="1078104"/>
                          <a:pt x="4222611" y="1865425"/>
                          <a:pt x="4137660" y="2181678"/>
                        </a:cubicBezTo>
                        <a:cubicBezTo>
                          <a:pt x="2264215" y="2316278"/>
                          <a:pt x="1646724" y="2024482"/>
                          <a:pt x="0" y="2181678"/>
                        </a:cubicBezTo>
                        <a:cubicBezTo>
                          <a:pt x="-20187" y="1826278"/>
                          <a:pt x="-152480" y="86412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D194AC-73EA-CCDA-6354-66C6335E9119}"/>
              </a:ext>
            </a:extLst>
          </p:cNvPr>
          <p:cNvSpPr txBox="1"/>
          <p:nvPr/>
        </p:nvSpPr>
        <p:spPr>
          <a:xfrm>
            <a:off x="8943491" y="2595145"/>
            <a:ext cx="186928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Socio-economic</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5EFB30B-408B-56C8-8F82-676B4ACE0E85}"/>
              </a:ext>
            </a:extLst>
          </p:cNvPr>
          <p:cNvSpPr txBox="1"/>
          <p:nvPr/>
        </p:nvSpPr>
        <p:spPr>
          <a:xfrm>
            <a:off x="847313" y="2980518"/>
            <a:ext cx="186928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Arial" panose="020B0604020202020204" pitchFamily="34" charset="0"/>
              </a:rPr>
              <a:t>T</a:t>
            </a:r>
            <a:r>
              <a:rPr lang="en-US" sz="1800" dirty="0">
                <a:effectLst/>
                <a:latin typeface="Calibri" panose="020F0502020204030204" pitchFamily="34" charset="0"/>
                <a:ea typeface="Calibri" panose="020F0502020204030204" pitchFamily="34" charset="0"/>
                <a:cs typeface="Arial" panose="020B0604020202020204" pitchFamily="34" charset="0"/>
              </a:rPr>
              <a:t>echnological</a:t>
            </a:r>
            <a:endParaRPr lang="en-US" dirty="0"/>
          </a:p>
        </p:txBody>
      </p:sp>
      <p:sp>
        <p:nvSpPr>
          <p:cNvPr id="8" name="TextBox 7">
            <a:extLst>
              <a:ext uri="{FF2B5EF4-FFF2-40B4-BE49-F238E27FC236}">
                <a16:creationId xmlns:a16="http://schemas.microsoft.com/office/drawing/2014/main" id="{48DE8BC4-1B0C-7B11-8974-BF3E68A8E810}"/>
              </a:ext>
            </a:extLst>
          </p:cNvPr>
          <p:cNvSpPr txBox="1"/>
          <p:nvPr/>
        </p:nvSpPr>
        <p:spPr>
          <a:xfrm>
            <a:off x="266700" y="6035473"/>
            <a:ext cx="11709400" cy="738664"/>
          </a:xfrm>
          <a:prstGeom prst="rect">
            <a:avLst/>
          </a:prstGeom>
          <a:noFill/>
        </p:spPr>
        <p:txBody>
          <a:bodyPr wrap="square">
            <a:spAutoFit/>
          </a:bodyPr>
          <a:lstStyle/>
          <a:p>
            <a:pPr>
              <a:spcAft>
                <a:spcPts val="400"/>
              </a:spcAft>
            </a:pPr>
            <a:r>
              <a:rPr lang="en-US" sz="800" dirty="0">
                <a:solidFill>
                  <a:srgbClr val="000000"/>
                </a:solidFill>
                <a:latin typeface="Times New Roman" panose="02020603050405020304" pitchFamily="18" charset="0"/>
                <a:cs typeface="Arial" panose="020B0604020202020204" pitchFamily="34" charset="0"/>
              </a:rPr>
              <a:t>Gallo, M. and Marinelli, M., 2020. Sustainable Mobility: A Review of Possible Actions and Policies. Sustainability, 12(18). </a:t>
            </a:r>
            <a:r>
              <a:rPr lang="en-US" sz="800" dirty="0">
                <a:solidFill>
                  <a:srgbClr val="000000"/>
                </a:solidFill>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https://doi.org/10.3390/su12187499</a:t>
            </a:r>
            <a:r>
              <a:rPr lang="en-US" sz="800" dirty="0">
                <a:solidFill>
                  <a:srgbClr val="000000"/>
                </a:solidFill>
                <a:latin typeface="Times New Roman" panose="02020603050405020304" pitchFamily="18" charset="0"/>
                <a:cs typeface="Arial" panose="020B0604020202020204" pitchFamily="34" charset="0"/>
              </a:rPr>
              <a:t>.</a:t>
            </a:r>
            <a:endParaRPr lang="en-IE" sz="800" dirty="0">
              <a:solidFill>
                <a:srgbClr val="000000"/>
              </a:solidFill>
              <a:latin typeface="Times New Roman" panose="02020603050405020304" pitchFamily="18" charset="0"/>
              <a:cs typeface="Arial" panose="020B0604020202020204" pitchFamily="34" charset="0"/>
            </a:endParaRPr>
          </a:p>
          <a:p>
            <a:pPr>
              <a:spcAft>
                <a:spcPts val="400"/>
              </a:spcAft>
            </a:pPr>
            <a:r>
              <a:rPr lang="en-IE" sz="800" dirty="0" err="1">
                <a:solidFill>
                  <a:srgbClr val="000000"/>
                </a:solidFill>
                <a:latin typeface="Times New Roman" panose="02020603050405020304" pitchFamily="18" charset="0"/>
                <a:cs typeface="Arial" panose="020B0604020202020204" pitchFamily="34" charset="0"/>
              </a:rPr>
              <a:t>Gota</a:t>
            </a:r>
            <a:r>
              <a:rPr lang="en-IE" sz="800" dirty="0">
                <a:solidFill>
                  <a:srgbClr val="000000"/>
                </a:solidFill>
                <a:latin typeface="Times New Roman" panose="02020603050405020304" pitchFamily="18" charset="0"/>
                <a:cs typeface="Arial" panose="020B0604020202020204" pitchFamily="34" charset="0"/>
              </a:rPr>
              <a:t>, S., Huizenga, C., Peet, K., </a:t>
            </a:r>
            <a:r>
              <a:rPr lang="en-IE" sz="800" dirty="0" err="1">
                <a:solidFill>
                  <a:srgbClr val="000000"/>
                </a:solidFill>
                <a:latin typeface="Times New Roman" panose="02020603050405020304" pitchFamily="18" charset="0"/>
                <a:cs typeface="Arial" panose="020B0604020202020204" pitchFamily="34" charset="0"/>
              </a:rPr>
              <a:t>Medimorec</a:t>
            </a:r>
            <a:r>
              <a:rPr lang="en-IE" sz="800" dirty="0">
                <a:solidFill>
                  <a:srgbClr val="000000"/>
                </a:solidFill>
                <a:latin typeface="Times New Roman" panose="02020603050405020304" pitchFamily="18" charset="0"/>
                <a:cs typeface="Arial" panose="020B0604020202020204" pitchFamily="34" charset="0"/>
              </a:rPr>
              <a:t>, N., and Bakker, S., 2019. Decarbonising transport to achieve Paris Agreement targets. Energy Efficiency, 12(2), pp. 363–386. </a:t>
            </a:r>
            <a:r>
              <a:rPr lang="en-IE" sz="800" dirty="0">
                <a:solidFill>
                  <a:srgbClr val="000000"/>
                </a:solidFill>
                <a:latin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https://doi.org/10.1007/s12053-018-9671-3</a:t>
            </a:r>
            <a:r>
              <a:rPr lang="en-IE" sz="800" dirty="0">
                <a:solidFill>
                  <a:srgbClr val="000000"/>
                </a:solidFill>
                <a:latin typeface="Times New Roman" panose="02020603050405020304" pitchFamily="18" charset="0"/>
                <a:cs typeface="Arial" panose="020B0604020202020204" pitchFamily="34" charset="0"/>
              </a:rPr>
              <a:t>. </a:t>
            </a:r>
          </a:p>
          <a:p>
            <a:pPr>
              <a:spcAft>
                <a:spcPts val="400"/>
              </a:spcAft>
            </a:pPr>
            <a:r>
              <a:rPr lang="en-IE" sz="800" dirty="0" err="1">
                <a:solidFill>
                  <a:srgbClr val="000000"/>
                </a:solidFill>
                <a:latin typeface="Times New Roman" panose="02020603050405020304" pitchFamily="18" charset="0"/>
                <a:cs typeface="Arial" panose="020B0604020202020204" pitchFamily="34" charset="0"/>
              </a:rPr>
              <a:t>Inturri</a:t>
            </a:r>
            <a:r>
              <a:rPr lang="en-IE" sz="800" dirty="0">
                <a:solidFill>
                  <a:srgbClr val="000000"/>
                </a:solidFill>
                <a:latin typeface="Times New Roman" panose="02020603050405020304" pitchFamily="18" charset="0"/>
                <a:cs typeface="Arial" panose="020B0604020202020204" pitchFamily="34" charset="0"/>
              </a:rPr>
              <a:t>, G., </a:t>
            </a:r>
            <a:r>
              <a:rPr lang="en-IE" sz="800" dirty="0" err="1">
                <a:solidFill>
                  <a:srgbClr val="000000"/>
                </a:solidFill>
                <a:latin typeface="Times New Roman" panose="02020603050405020304" pitchFamily="18" charset="0"/>
                <a:cs typeface="Arial" panose="020B0604020202020204" pitchFamily="34" charset="0"/>
              </a:rPr>
              <a:t>Ignaccolo</a:t>
            </a:r>
            <a:r>
              <a:rPr lang="en-IE" sz="800" dirty="0">
                <a:solidFill>
                  <a:srgbClr val="000000"/>
                </a:solidFill>
                <a:latin typeface="Times New Roman" panose="02020603050405020304" pitchFamily="18" charset="0"/>
                <a:cs typeface="Arial" panose="020B0604020202020204" pitchFamily="34" charset="0"/>
              </a:rPr>
              <a:t>, M., </a:t>
            </a:r>
            <a:r>
              <a:rPr lang="en-IE" sz="800" dirty="0" err="1">
                <a:solidFill>
                  <a:srgbClr val="000000"/>
                </a:solidFill>
                <a:latin typeface="Times New Roman" panose="02020603050405020304" pitchFamily="18" charset="0"/>
                <a:cs typeface="Arial" panose="020B0604020202020204" pitchFamily="34" charset="0"/>
              </a:rPr>
              <a:t>LePira</a:t>
            </a:r>
            <a:r>
              <a:rPr lang="en-IE" sz="800" dirty="0">
                <a:solidFill>
                  <a:srgbClr val="000000"/>
                </a:solidFill>
                <a:latin typeface="Times New Roman" panose="02020603050405020304" pitchFamily="18" charset="0"/>
                <a:cs typeface="Arial" panose="020B0604020202020204" pitchFamily="34" charset="0"/>
              </a:rPr>
              <a:t>, M., Caprì, S., and Giuffrida, N., 2017. Influence of accessibility, land use and transport policies on the transport energy dependence of a city. Transportation Research Procedia, 25, pp. 3273–3285. </a:t>
            </a:r>
            <a:r>
              <a:rPr lang="en-US" sz="800" dirty="0">
                <a:solidFill>
                  <a:srgbClr val="000000"/>
                </a:solidFill>
                <a:latin typeface="Times New Roman" panose="02020603050405020304" pitchFamily="18" charset="0"/>
                <a:cs typeface="Arial" panose="020B0604020202020204" pitchFamily="34" charset="0"/>
                <a:hlinkClick r:id="rId5" tooltip="Persistent link using digital object identifier">
                  <a:extLst>
                    <a:ext uri="{A12FA001-AC4F-418D-AE19-62706E023703}">
                      <ahyp:hlinkClr xmlns:ahyp="http://schemas.microsoft.com/office/drawing/2018/hyperlinkcolor" val="tx"/>
                    </a:ext>
                  </a:extLst>
                </a:hlinkClick>
              </a:rPr>
              <a:t>https://doi.org/10.1016/j.trpro.2017.05.165</a:t>
            </a:r>
            <a:r>
              <a:rPr lang="en-US" sz="800" dirty="0">
                <a:solidFill>
                  <a:srgbClr val="000000"/>
                </a:solidFill>
                <a:latin typeface="Times New Roman" panose="02020603050405020304" pitchFamily="18" charset="0"/>
                <a:cs typeface="Arial" panose="020B0604020202020204" pitchFamily="34" charset="0"/>
              </a:rPr>
              <a:t>. </a:t>
            </a:r>
          </a:p>
          <a:p>
            <a:pPr>
              <a:spcAft>
                <a:spcPts val="400"/>
              </a:spcAft>
            </a:pPr>
            <a:r>
              <a:rPr lang="en-IE" sz="800" dirty="0">
                <a:solidFill>
                  <a:srgbClr val="000000"/>
                </a:solidFill>
                <a:latin typeface="Times New Roman" panose="02020603050405020304" pitchFamily="18" charset="0"/>
                <a:cs typeface="Arial" panose="020B0604020202020204" pitchFamily="34" charset="0"/>
              </a:rPr>
              <a:t>Santos, G., 2018. Sustainability and Shared Mobility Models. Sustainability, 10(9). </a:t>
            </a:r>
            <a:r>
              <a:rPr lang="en-IE" sz="800" dirty="0">
                <a:solidFill>
                  <a:srgbClr val="000000"/>
                </a:solidFill>
                <a:latin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https://doi.org/10.3390/su10093194</a:t>
            </a:r>
            <a:r>
              <a:rPr lang="en-IE" sz="800" dirty="0">
                <a:solidFill>
                  <a:srgbClr val="000000"/>
                </a:solidFill>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641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6B8D16-09F6-89E9-EFE5-868CA28E29AB}"/>
              </a:ext>
            </a:extLst>
          </p:cNvPr>
          <p:cNvSpPr/>
          <p:nvPr/>
        </p:nvSpPr>
        <p:spPr>
          <a:xfrm>
            <a:off x="-1" y="675306"/>
            <a:ext cx="7935332"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D9BF87-19C0-2E9B-3772-D3B9F58B404B}"/>
              </a:ext>
            </a:extLst>
          </p:cNvPr>
          <p:cNvSpPr txBox="1"/>
          <p:nvPr/>
        </p:nvSpPr>
        <p:spPr>
          <a:xfrm>
            <a:off x="85728" y="633543"/>
            <a:ext cx="7715702"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15-minute City, Sustainable Mobility, and Just Transition</a:t>
            </a:r>
          </a:p>
        </p:txBody>
      </p:sp>
      <p:cxnSp>
        <p:nvCxnSpPr>
          <p:cNvPr id="4" name="Straight Connector 3">
            <a:extLst>
              <a:ext uri="{FF2B5EF4-FFF2-40B4-BE49-F238E27FC236}">
                <a16:creationId xmlns:a16="http://schemas.microsoft.com/office/drawing/2014/main" id="{F027B0AD-40D9-FA44-B546-7DF9DDE9399C}"/>
              </a:ext>
            </a:extLst>
          </p:cNvPr>
          <p:cNvCxnSpPr/>
          <p:nvPr/>
        </p:nvCxnSpPr>
        <p:spPr>
          <a:xfrm>
            <a:off x="356699" y="5990492"/>
            <a:ext cx="11376000" cy="0"/>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D7DE39F2-57C0-E75F-D62D-4813EB02DC0B}"/>
              </a:ext>
            </a:extLst>
          </p:cNvPr>
          <p:cNvSpPr txBox="1"/>
          <p:nvPr/>
        </p:nvSpPr>
        <p:spPr>
          <a:xfrm>
            <a:off x="3303278" y="1509156"/>
            <a:ext cx="4019264" cy="400110"/>
          </a:xfrm>
          <a:prstGeom prst="rect">
            <a:avLst/>
          </a:prstGeom>
          <a:noFill/>
        </p:spPr>
        <p:txBody>
          <a:bodyPr wrap="square">
            <a:spAutoFit/>
          </a:bodyPr>
          <a:lstStyle/>
          <a:p>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istributional justice of facilities</a:t>
            </a:r>
            <a:r>
              <a:rPr lang="en-IE" sz="2000" dirty="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C1E53CF9-D90F-F6C5-09D6-06A85280D688}"/>
              </a:ext>
            </a:extLst>
          </p:cNvPr>
          <p:cNvSpPr/>
          <p:nvPr/>
        </p:nvSpPr>
        <p:spPr>
          <a:xfrm>
            <a:off x="5766863" y="2002689"/>
            <a:ext cx="1906430" cy="1800486"/>
          </a:xfrm>
          <a:prstGeom prst="ellipse">
            <a:avLst/>
          </a:prstGeom>
          <a:solidFill>
            <a:srgbClr val="F9CCAD">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19D4802-753F-EEFC-CF22-51B55A940CE0}"/>
              </a:ext>
            </a:extLst>
          </p:cNvPr>
          <p:cNvSpPr/>
          <p:nvPr/>
        </p:nvSpPr>
        <p:spPr>
          <a:xfrm>
            <a:off x="4962034" y="1986298"/>
            <a:ext cx="1906430" cy="1800486"/>
          </a:xfrm>
          <a:prstGeom prst="ellipse">
            <a:avLst/>
          </a:prstGeom>
          <a:solidFill>
            <a:srgbClr val="F9CC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026E050-A55E-FADD-29DC-C53EA3A1892D}"/>
              </a:ext>
            </a:extLst>
          </p:cNvPr>
          <p:cNvSpPr/>
          <p:nvPr/>
        </p:nvSpPr>
        <p:spPr>
          <a:xfrm>
            <a:off x="6350284" y="1973575"/>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D367C8F-AA20-0A56-1D6A-39E43D8BC90B}"/>
              </a:ext>
            </a:extLst>
          </p:cNvPr>
          <p:cNvSpPr/>
          <p:nvPr/>
        </p:nvSpPr>
        <p:spPr>
          <a:xfrm>
            <a:off x="5872721" y="3268615"/>
            <a:ext cx="1906430" cy="1800486"/>
          </a:xfrm>
          <a:prstGeom prst="ellipse">
            <a:avLst/>
          </a:prstGeom>
          <a:solidFill>
            <a:srgbClr val="F9CCAD">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4F92796-00B0-AFAA-7C07-60C04254583C}"/>
              </a:ext>
            </a:extLst>
          </p:cNvPr>
          <p:cNvSpPr/>
          <p:nvPr/>
        </p:nvSpPr>
        <p:spPr>
          <a:xfrm>
            <a:off x="5067892" y="3252224"/>
            <a:ext cx="1906430" cy="1800486"/>
          </a:xfrm>
          <a:prstGeom prst="ellipse">
            <a:avLst/>
          </a:prstGeom>
          <a:solidFill>
            <a:srgbClr val="F9CC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692844F-3DCF-3DC5-38E7-3AE77EB73B5F}"/>
              </a:ext>
            </a:extLst>
          </p:cNvPr>
          <p:cNvSpPr/>
          <p:nvPr/>
        </p:nvSpPr>
        <p:spPr>
          <a:xfrm>
            <a:off x="6456142" y="3239501"/>
            <a:ext cx="1906430" cy="1800486"/>
          </a:xfrm>
          <a:prstGeom prst="ellipse">
            <a:avLst/>
          </a:prstGeom>
          <a:solidFill>
            <a:srgbClr val="F9CCA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8934B2F-A512-80D8-F71B-455464D59073}"/>
              </a:ext>
            </a:extLst>
          </p:cNvPr>
          <p:cNvSpPr/>
          <p:nvPr/>
        </p:nvSpPr>
        <p:spPr>
          <a:xfrm>
            <a:off x="4006844" y="3288116"/>
            <a:ext cx="1910380" cy="1804216"/>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Reducing</a:t>
            </a:r>
          </a:p>
        </p:txBody>
      </p:sp>
      <p:sp>
        <p:nvSpPr>
          <p:cNvPr id="21" name="Oval 20">
            <a:extLst>
              <a:ext uri="{FF2B5EF4-FFF2-40B4-BE49-F238E27FC236}">
                <a16:creationId xmlns:a16="http://schemas.microsoft.com/office/drawing/2014/main" id="{FC840BD5-AACD-08EB-D1A8-C656C306FE67}"/>
              </a:ext>
            </a:extLst>
          </p:cNvPr>
          <p:cNvSpPr/>
          <p:nvPr/>
        </p:nvSpPr>
        <p:spPr>
          <a:xfrm>
            <a:off x="3967665" y="2038580"/>
            <a:ext cx="1906431" cy="1800487"/>
          </a:xfrm>
          <a:prstGeom prst="ellipse">
            <a:avLst/>
          </a:prstGeom>
          <a:solidFill>
            <a:srgbClr val="F8CB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Initiating</a:t>
            </a:r>
          </a:p>
        </p:txBody>
      </p:sp>
      <p:sp>
        <p:nvSpPr>
          <p:cNvPr id="33" name="Rectangle 32">
            <a:extLst>
              <a:ext uri="{FF2B5EF4-FFF2-40B4-BE49-F238E27FC236}">
                <a16:creationId xmlns:a16="http://schemas.microsoft.com/office/drawing/2014/main" id="{53980578-58DC-F1A7-CD5C-6F43662F575F}"/>
              </a:ext>
            </a:extLst>
          </p:cNvPr>
          <p:cNvSpPr/>
          <p:nvPr/>
        </p:nvSpPr>
        <p:spPr>
          <a:xfrm>
            <a:off x="3362270" y="1942382"/>
            <a:ext cx="5510259" cy="3372557"/>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137660"/>
                      <a:gd name="connsiteY0" fmla="*/ 0 h 2181678"/>
                      <a:gd name="connsiteX1" fmla="*/ 4137660 w 4137660"/>
                      <a:gd name="connsiteY1" fmla="*/ 0 h 2181678"/>
                      <a:gd name="connsiteX2" fmla="*/ 4137660 w 4137660"/>
                      <a:gd name="connsiteY2" fmla="*/ 2181678 h 2181678"/>
                      <a:gd name="connsiteX3" fmla="*/ 0 w 4137660"/>
                      <a:gd name="connsiteY3" fmla="*/ 2181678 h 2181678"/>
                      <a:gd name="connsiteX4" fmla="*/ 0 w 4137660"/>
                      <a:gd name="connsiteY4" fmla="*/ 0 h 218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660" h="2181678" extrusionOk="0">
                        <a:moveTo>
                          <a:pt x="0" y="0"/>
                        </a:moveTo>
                        <a:cubicBezTo>
                          <a:pt x="1289904" y="118645"/>
                          <a:pt x="2964972" y="116012"/>
                          <a:pt x="4137660" y="0"/>
                        </a:cubicBezTo>
                        <a:cubicBezTo>
                          <a:pt x="4004778" y="1078104"/>
                          <a:pt x="4222611" y="1865425"/>
                          <a:pt x="4137660" y="2181678"/>
                        </a:cubicBezTo>
                        <a:cubicBezTo>
                          <a:pt x="2264215" y="2316278"/>
                          <a:pt x="1646724" y="2024482"/>
                          <a:pt x="0" y="2181678"/>
                        </a:cubicBezTo>
                        <a:cubicBezTo>
                          <a:pt x="-20187" y="1826278"/>
                          <a:pt x="-152480" y="86412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E56711AC-7452-CC9C-07CA-E660143B9AA7}"/>
                  </a:ext>
                </a:extLst>
              </p14:cNvPr>
              <p14:cNvContentPartPr/>
              <p14:nvPr/>
            </p14:nvContentPartPr>
            <p14:xfrm>
              <a:off x="4019016" y="4219326"/>
              <a:ext cx="1105200" cy="927720"/>
            </p14:xfrm>
          </p:contentPart>
        </mc:Choice>
        <mc:Fallback xmlns="">
          <p:pic>
            <p:nvPicPr>
              <p:cNvPr id="34" name="Ink 33">
                <a:extLst>
                  <a:ext uri="{FF2B5EF4-FFF2-40B4-BE49-F238E27FC236}">
                    <a16:creationId xmlns:a16="http://schemas.microsoft.com/office/drawing/2014/main" id="{E56711AC-7452-CC9C-07CA-E660143B9AA7}"/>
                  </a:ext>
                </a:extLst>
              </p:cNvPr>
              <p:cNvPicPr/>
              <p:nvPr/>
            </p:nvPicPr>
            <p:blipFill>
              <a:blip r:embed="rId3"/>
              <a:stretch>
                <a:fillRect/>
              </a:stretch>
            </p:blipFill>
            <p:spPr>
              <a:xfrm>
                <a:off x="4010016" y="4210686"/>
                <a:ext cx="1122840" cy="945360"/>
              </a:xfrm>
              <a:prstGeom prst="rect">
                <a:avLst/>
              </a:prstGeom>
            </p:spPr>
          </p:pic>
        </mc:Fallback>
      </mc:AlternateContent>
      <p:cxnSp>
        <p:nvCxnSpPr>
          <p:cNvPr id="35" name="Straight Arrow Connector 34">
            <a:extLst>
              <a:ext uri="{FF2B5EF4-FFF2-40B4-BE49-F238E27FC236}">
                <a16:creationId xmlns:a16="http://schemas.microsoft.com/office/drawing/2014/main" id="{B04D4B25-8E17-CD5E-9286-29820738159F}"/>
              </a:ext>
            </a:extLst>
          </p:cNvPr>
          <p:cNvCxnSpPr>
            <a:cxnSpLocks/>
          </p:cNvCxnSpPr>
          <p:nvPr/>
        </p:nvCxnSpPr>
        <p:spPr>
          <a:xfrm flipV="1">
            <a:off x="5039258" y="5123172"/>
            <a:ext cx="3699189" cy="260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Triangle 35">
            <a:extLst>
              <a:ext uri="{FF2B5EF4-FFF2-40B4-BE49-F238E27FC236}">
                <a16:creationId xmlns:a16="http://schemas.microsoft.com/office/drawing/2014/main" id="{0C096616-32F6-BDD1-ECAD-260F314EEBC2}"/>
              </a:ext>
            </a:extLst>
          </p:cNvPr>
          <p:cNvSpPr/>
          <p:nvPr/>
        </p:nvSpPr>
        <p:spPr>
          <a:xfrm rot="5400000">
            <a:off x="8619751" y="5013268"/>
            <a:ext cx="285750" cy="21980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561F150-D982-830E-C45F-235D4FF7DBD1}"/>
              </a:ext>
            </a:extLst>
          </p:cNvPr>
          <p:cNvSpPr txBox="1"/>
          <p:nvPr/>
        </p:nvSpPr>
        <p:spPr>
          <a:xfrm>
            <a:off x="8911709" y="4938443"/>
            <a:ext cx="1889076" cy="307777"/>
          </a:xfrm>
          <a:prstGeom prst="rect">
            <a:avLst/>
          </a:prstGeom>
          <a:noFill/>
        </p:spPr>
        <p:txBody>
          <a:bodyPr wrap="square">
            <a:spAutoFit/>
          </a:bodyPr>
          <a:lstStyle/>
          <a:p>
            <a:r>
              <a:rPr lang="en-IE" sz="1400" dirty="0">
                <a:latin typeface="Times New Roman" panose="02020603050405020304" pitchFamily="18" charset="0"/>
                <a:ea typeface="Calibri" panose="020F0502020204030204" pitchFamily="34" charset="0"/>
              </a:rPr>
              <a:t>Post-carbon societies </a:t>
            </a:r>
            <a:endParaRPr lang="en-US" sz="1400" dirty="0"/>
          </a:p>
        </p:txBody>
      </p:sp>
    </p:spTree>
    <p:extLst>
      <p:ext uri="{BB962C8B-B14F-4D97-AF65-F5344CB8AC3E}">
        <p14:creationId xmlns:p14="http://schemas.microsoft.com/office/powerpoint/2010/main" val="317632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7C3627-2FB8-E382-F6A0-BF167AAA9B1C}"/>
              </a:ext>
            </a:extLst>
          </p:cNvPr>
          <p:cNvSpPr/>
          <p:nvPr/>
        </p:nvSpPr>
        <p:spPr>
          <a:xfrm>
            <a:off x="0" y="675306"/>
            <a:ext cx="8701548"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9BA85CB-75E6-067D-213D-940175515B51}"/>
              </a:ext>
            </a:extLst>
          </p:cNvPr>
          <p:cNvSpPr txBox="1"/>
          <p:nvPr/>
        </p:nvSpPr>
        <p:spPr>
          <a:xfrm>
            <a:off x="356699" y="631062"/>
            <a:ext cx="818288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How to ensure the transition is just? Questioning the Concept</a:t>
            </a:r>
          </a:p>
        </p:txBody>
      </p:sp>
      <p:cxnSp>
        <p:nvCxnSpPr>
          <p:cNvPr id="4" name="Straight Connector 3">
            <a:extLst>
              <a:ext uri="{FF2B5EF4-FFF2-40B4-BE49-F238E27FC236}">
                <a16:creationId xmlns:a16="http://schemas.microsoft.com/office/drawing/2014/main" id="{3CF42A56-3D2A-7FFE-6C26-2F71299BE567}"/>
              </a:ext>
            </a:extLst>
          </p:cNvPr>
          <p:cNvCxnSpPr/>
          <p:nvPr/>
        </p:nvCxnSpPr>
        <p:spPr>
          <a:xfrm>
            <a:off x="356699" y="5990492"/>
            <a:ext cx="11376000" cy="0"/>
          </a:xfrm>
          <a:prstGeom prst="line">
            <a:avLst/>
          </a:prstGeom>
          <a:ln w="127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C9A47BFB-FB16-0A11-6855-F2CE4E27F972}"/>
              </a:ext>
            </a:extLst>
          </p:cNvPr>
          <p:cNvSpPr txBox="1"/>
          <p:nvPr/>
        </p:nvSpPr>
        <p:spPr>
          <a:xfrm>
            <a:off x="482379" y="3172645"/>
            <a:ext cx="5136756" cy="400110"/>
          </a:xfrm>
          <a:prstGeom prst="rect">
            <a:avLst/>
          </a:prstGeom>
          <a:noFill/>
        </p:spPr>
        <p:txBody>
          <a:bodyPr wrap="square">
            <a:spAutoFit/>
          </a:bodyPr>
          <a:lstStyle/>
          <a:p>
            <a:r>
              <a:rPr lang="en-IE" sz="2000" b="1" dirty="0">
                <a:solidFill>
                  <a:srgbClr val="000000"/>
                </a:solidFill>
                <a:effectLst/>
                <a:latin typeface="Times New Roman" panose="02020603050405020304" pitchFamily="18" charset="0"/>
                <a:ea typeface="Times New Roman" panose="02020603050405020304" pitchFamily="18" charset="0"/>
              </a:rPr>
              <a:t>Concerns about inequalities and exclusion</a:t>
            </a:r>
            <a:endParaRPr lang="en-IE" sz="20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465B32E1-00BC-C4EC-4171-F97D67830718}"/>
              </a:ext>
            </a:extLst>
          </p:cNvPr>
          <p:cNvSpPr txBox="1"/>
          <p:nvPr/>
        </p:nvSpPr>
        <p:spPr>
          <a:xfrm>
            <a:off x="6370835" y="1866441"/>
            <a:ext cx="5481515" cy="646331"/>
          </a:xfrm>
          <a:prstGeom prst="rect">
            <a:avLst/>
          </a:prstGeom>
          <a:noFill/>
        </p:spPr>
        <p:txBody>
          <a:bodyPr wrap="square">
            <a:spAutoFit/>
          </a:bodyPr>
          <a:lstStyle/>
          <a:p>
            <a:r>
              <a:rPr lang="en-IE" b="1" dirty="0">
                <a:latin typeface="Times New Roman" panose="02020603050405020304" pitchFamily="18" charset="0"/>
                <a:ea typeface="Calibri" panose="020F0502020204030204" pitchFamily="34" charset="0"/>
              </a:rPr>
              <a:t>A</a:t>
            </a:r>
            <a:r>
              <a:rPr lang="en-IE" b="1" dirty="0">
                <a:effectLst/>
                <a:latin typeface="Times New Roman" panose="02020603050405020304" pitchFamily="18" charset="0"/>
                <a:ea typeface="Calibri" panose="020F0502020204030204" pitchFamily="34" charset="0"/>
              </a:rPr>
              <a:t> ‘humane city’ ? </a:t>
            </a:r>
            <a:endParaRPr lang="en-IE" b="1" dirty="0">
              <a:latin typeface="Times New Roman" panose="02020603050405020304" pitchFamily="18" charset="0"/>
            </a:endParaRPr>
          </a:p>
          <a:p>
            <a:r>
              <a:rPr lang="en-IE" dirty="0">
                <a:latin typeface="Times New Roman" panose="02020603050405020304" pitchFamily="18" charset="0"/>
              </a:rPr>
              <a:t>Different travel experiences (gender, age, disability, ..) </a:t>
            </a:r>
            <a:endParaRPr lang="en-US" dirty="0"/>
          </a:p>
        </p:txBody>
      </p:sp>
      <p:sp>
        <p:nvSpPr>
          <p:cNvPr id="10" name="TextBox 9">
            <a:extLst>
              <a:ext uri="{FF2B5EF4-FFF2-40B4-BE49-F238E27FC236}">
                <a16:creationId xmlns:a16="http://schemas.microsoft.com/office/drawing/2014/main" id="{816D9DCD-BB47-5B23-BE9C-CEF24842B1F6}"/>
              </a:ext>
            </a:extLst>
          </p:cNvPr>
          <p:cNvSpPr txBox="1"/>
          <p:nvPr/>
        </p:nvSpPr>
        <p:spPr>
          <a:xfrm>
            <a:off x="6370835" y="3060818"/>
            <a:ext cx="2430747" cy="646331"/>
          </a:xfrm>
          <a:prstGeom prst="rect">
            <a:avLst/>
          </a:prstGeom>
          <a:noFill/>
        </p:spPr>
        <p:txBody>
          <a:bodyPr wrap="square">
            <a:spAutoFit/>
          </a:bodyPr>
          <a:lstStyle/>
          <a:p>
            <a:r>
              <a:rPr lang="en-IE" b="1" dirty="0">
                <a:latin typeface="Times New Roman" panose="02020603050405020304" pitchFamily="18" charset="0"/>
                <a:ea typeface="Calibri" panose="020F0502020204030204" pitchFamily="34" charset="0"/>
              </a:rPr>
              <a:t>D</a:t>
            </a:r>
            <a:r>
              <a:rPr lang="en-IE" b="1" dirty="0">
                <a:effectLst/>
                <a:latin typeface="Times New Roman" panose="02020603050405020304" pitchFamily="18" charset="0"/>
                <a:ea typeface="Calibri" panose="020F0502020204030204" pitchFamily="34" charset="0"/>
              </a:rPr>
              <a:t>isadvantaged areas?</a:t>
            </a:r>
          </a:p>
          <a:p>
            <a:r>
              <a:rPr lang="en-IE" dirty="0">
                <a:latin typeface="Times New Roman" panose="02020603050405020304" pitchFamily="18" charset="0"/>
                <a:ea typeface="Calibri" panose="020F0502020204030204" pitchFamily="34" charset="0"/>
              </a:rPr>
              <a:t>Poor-quality amenities</a:t>
            </a:r>
            <a:r>
              <a:rPr lang="en-IE" dirty="0">
                <a:effectLst/>
                <a:latin typeface="Times New Roman" panose="02020603050405020304" pitchFamily="18" charset="0"/>
                <a:ea typeface="Calibri" panose="020F0502020204030204" pitchFamily="34" charset="0"/>
              </a:rPr>
              <a:t> </a:t>
            </a:r>
            <a:endParaRPr lang="en-US" dirty="0"/>
          </a:p>
        </p:txBody>
      </p:sp>
      <p:sp>
        <p:nvSpPr>
          <p:cNvPr id="11" name="TextBox 10">
            <a:extLst>
              <a:ext uri="{FF2B5EF4-FFF2-40B4-BE49-F238E27FC236}">
                <a16:creationId xmlns:a16="http://schemas.microsoft.com/office/drawing/2014/main" id="{FA7500D9-3020-0DB5-8716-EAFA57377A48}"/>
              </a:ext>
            </a:extLst>
          </p:cNvPr>
          <p:cNvSpPr txBox="1"/>
          <p:nvPr/>
        </p:nvSpPr>
        <p:spPr>
          <a:xfrm>
            <a:off x="6370835" y="4255195"/>
            <a:ext cx="4262223" cy="646331"/>
          </a:xfrm>
          <a:prstGeom prst="rect">
            <a:avLst/>
          </a:prstGeom>
          <a:noFill/>
        </p:spPr>
        <p:txBody>
          <a:bodyPr wrap="square">
            <a:spAutoFit/>
          </a:bodyPr>
          <a:lstStyle/>
          <a:p>
            <a:r>
              <a:rPr lang="en-IE" b="1" dirty="0">
                <a:latin typeface="Times New Roman" panose="02020603050405020304" pitchFamily="18" charset="0"/>
                <a:ea typeface="Calibri" panose="020F0502020204030204" pitchFamily="34" charset="0"/>
              </a:rPr>
              <a:t>Can </a:t>
            </a:r>
            <a:r>
              <a:rPr lang="en-IE" b="1" dirty="0">
                <a:effectLst/>
                <a:latin typeface="Times New Roman" panose="02020603050405020304" pitchFamily="18" charset="0"/>
                <a:ea typeface="Calibri" panose="020F0502020204030204" pitchFamily="34" charset="0"/>
              </a:rPr>
              <a:t>everyone work remotely?</a:t>
            </a:r>
          </a:p>
          <a:p>
            <a:r>
              <a:rPr lang="en-IE" dirty="0">
                <a:latin typeface="Times New Roman" panose="02020603050405020304" pitchFamily="18" charset="0"/>
                <a:cs typeface="Times New Roman" panose="02020603050405020304" pitchFamily="18" charset="0"/>
              </a:rPr>
              <a:t>Affordability and housing situation </a:t>
            </a: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4325B7-B4DD-BCA3-C09A-5C3834B73EC1}"/>
              </a:ext>
            </a:extLst>
          </p:cNvPr>
          <p:cNvSpPr txBox="1"/>
          <p:nvPr/>
        </p:nvSpPr>
        <p:spPr>
          <a:xfrm>
            <a:off x="266700" y="6035473"/>
            <a:ext cx="11709400" cy="733406"/>
          </a:xfrm>
          <a:prstGeom prst="rect">
            <a:avLst/>
          </a:prstGeom>
          <a:noFill/>
        </p:spPr>
        <p:txBody>
          <a:bodyPr wrap="square">
            <a:spAutoFit/>
          </a:bodyPr>
          <a:lstStyle/>
          <a:p>
            <a:r>
              <a:rPr lang="en-GB" sz="800" dirty="0" err="1">
                <a:solidFill>
                  <a:srgbClr val="000000"/>
                </a:solidFill>
                <a:latin typeface="Times New Roman" panose="02020603050405020304" pitchFamily="18" charset="0"/>
                <a:cs typeface="Arial" panose="020B0604020202020204" pitchFamily="34" charset="0"/>
              </a:rPr>
              <a:t>Ratti</a:t>
            </a:r>
            <a:r>
              <a:rPr lang="en-GB" sz="800" dirty="0">
                <a:solidFill>
                  <a:srgbClr val="000000"/>
                </a:solidFill>
                <a:latin typeface="Times New Roman" panose="02020603050405020304" pitchFamily="18" charset="0"/>
                <a:cs typeface="Arial" panose="020B0604020202020204" pitchFamily="34" charset="0"/>
              </a:rPr>
              <a:t>, C. and Florida, R., 2021. The 15-minute city meets human needs but leaves desires wanting. Here’s why. World Economic Forum, 11 November. </a:t>
            </a:r>
            <a:r>
              <a:rPr lang="en-GB" sz="800" dirty="0">
                <a:solidFill>
                  <a:srgbClr val="000000"/>
                </a:solidFill>
                <a:latin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https://www.weforum.org/agenda/2021/11/15minute-city-falls-short/</a:t>
            </a:r>
            <a:r>
              <a:rPr lang="en-GB" sz="800" dirty="0">
                <a:solidFill>
                  <a:srgbClr val="000000"/>
                </a:solidFill>
                <a:latin typeface="Times New Roman" panose="02020603050405020304" pitchFamily="18" charset="0"/>
                <a:cs typeface="Arial" panose="020B0604020202020204" pitchFamily="34" charset="0"/>
              </a:rPr>
              <a:t>.</a:t>
            </a:r>
            <a:endParaRPr lang="en-IE" sz="800" dirty="0">
              <a:solidFill>
                <a:srgbClr val="000000"/>
              </a:solidFill>
              <a:latin typeface="Times New Roman" panose="02020603050405020304" pitchFamily="18" charset="0"/>
              <a:cs typeface="Arial" panose="020B0604020202020204" pitchFamily="34" charset="0"/>
            </a:endParaRPr>
          </a:p>
          <a:p>
            <a:pPr>
              <a:lnSpc>
                <a:spcPct val="107000"/>
              </a:lnSpc>
            </a:pPr>
            <a:r>
              <a:rPr lang="en-GB" sz="800" dirty="0">
                <a:solidFill>
                  <a:srgbClr val="000000"/>
                </a:solidFill>
                <a:latin typeface="Times New Roman" panose="02020603050405020304" pitchFamily="18" charset="0"/>
                <a:cs typeface="Arial" panose="020B0604020202020204" pitchFamily="34" charset="0"/>
              </a:rPr>
              <a:t>Florida, R., Moreno, C., Khan, J. S., and Murphy, P., 2020. The Rise of the 15- Minute Neighbourhood [Webinar]. The Aspen Institute, 20 November. </a:t>
            </a:r>
            <a:r>
              <a:rPr lang="en-GB" sz="800" dirty="0">
                <a:solidFill>
                  <a:srgbClr val="000000"/>
                </a:solidFill>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https://www.youtube.com/watch?v=UzsemYTXYIQ</a:t>
            </a:r>
            <a:r>
              <a:rPr lang="en-GB" sz="800" dirty="0">
                <a:solidFill>
                  <a:srgbClr val="000000"/>
                </a:solidFill>
                <a:latin typeface="Times New Roman" panose="02020603050405020304" pitchFamily="18" charset="0"/>
                <a:cs typeface="Arial" panose="020B0604020202020204" pitchFamily="34" charset="0"/>
              </a:rPr>
              <a:t>. </a:t>
            </a:r>
          </a:p>
          <a:p>
            <a:pPr>
              <a:lnSpc>
                <a:spcPct val="107000"/>
              </a:lnSpc>
            </a:pPr>
            <a:r>
              <a:rPr lang="en-GB" sz="800" dirty="0">
                <a:solidFill>
                  <a:srgbClr val="000000"/>
                </a:solidFill>
                <a:latin typeface="Times New Roman" panose="02020603050405020304" pitchFamily="18" charset="0"/>
                <a:cs typeface="Arial" panose="020B0604020202020204" pitchFamily="34" charset="0"/>
              </a:rPr>
              <a:t>Gehl, J., Hopkins, R., Chu, H., Agyeman, J., and </a:t>
            </a:r>
            <a:r>
              <a:rPr lang="en-GB" sz="800" dirty="0" err="1">
                <a:solidFill>
                  <a:srgbClr val="000000"/>
                </a:solidFill>
                <a:latin typeface="Times New Roman" panose="02020603050405020304" pitchFamily="18" charset="0"/>
                <a:cs typeface="Arial" panose="020B0604020202020204" pitchFamily="34" charset="0"/>
              </a:rPr>
              <a:t>Bozikovic</a:t>
            </a:r>
            <a:r>
              <a:rPr lang="en-GB" sz="800" dirty="0">
                <a:solidFill>
                  <a:srgbClr val="000000"/>
                </a:solidFill>
                <a:latin typeface="Times New Roman" panose="02020603050405020304" pitchFamily="18" charset="0"/>
                <a:cs typeface="Arial" panose="020B0604020202020204" pitchFamily="34" charset="0"/>
              </a:rPr>
              <a:t>, A., 2020. The ‘15- minute city’: why shouldn’t all you need be near where you live? [Webinar]. Tortoise, 19 November. </a:t>
            </a:r>
            <a:r>
              <a:rPr lang="en-GB" sz="800" dirty="0">
                <a:solidFill>
                  <a:srgbClr val="000000"/>
                </a:solidFill>
                <a:latin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https://www.youtube.com/watch?v=Qn8TMW18QC8&amp;list=PLnkhEwLU1gyZvaKX8b1D-0iFl3CGC6WQ&amp;index=10</a:t>
            </a:r>
            <a:r>
              <a:rPr lang="en-GB" sz="800" dirty="0">
                <a:solidFill>
                  <a:srgbClr val="000000"/>
                </a:solidFill>
                <a:latin typeface="Times New Roman" panose="02020603050405020304" pitchFamily="18" charset="0"/>
                <a:cs typeface="Arial" panose="020B0604020202020204" pitchFamily="34" charset="0"/>
              </a:rPr>
              <a:t>. </a:t>
            </a:r>
          </a:p>
          <a:p>
            <a:pPr>
              <a:lnSpc>
                <a:spcPct val="107000"/>
              </a:lnSpc>
              <a:spcAft>
                <a:spcPts val="800"/>
              </a:spcAft>
            </a:pPr>
            <a:r>
              <a:rPr lang="en-GB" sz="800" dirty="0" err="1">
                <a:solidFill>
                  <a:srgbClr val="000000"/>
                </a:solidFill>
                <a:latin typeface="Times New Roman" panose="02020603050405020304" pitchFamily="18" charset="0"/>
                <a:cs typeface="Arial" panose="020B0604020202020204" pitchFamily="34" charset="0"/>
              </a:rPr>
              <a:t>Sassen</a:t>
            </a:r>
            <a:r>
              <a:rPr lang="en-GB" sz="800" dirty="0">
                <a:solidFill>
                  <a:srgbClr val="000000"/>
                </a:solidFill>
                <a:latin typeface="Times New Roman" panose="02020603050405020304" pitchFamily="18" charset="0"/>
                <a:cs typeface="Arial" panose="020B0604020202020204" pitchFamily="34" charset="0"/>
              </a:rPr>
              <a:t>, S., Moreno, C., and Bria, F., 2021. The city of the future visions, projects and Utopia [Webinar]. ISPI, 18 March. </a:t>
            </a:r>
            <a:r>
              <a:rPr lang="en-GB" sz="800" dirty="0">
                <a:solidFill>
                  <a:srgbClr val="000000"/>
                </a:solidFill>
                <a:latin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https://www.youtube.com/watch?v=SC7T_bGTdwQ</a:t>
            </a:r>
            <a:r>
              <a:rPr lang="en-GB" sz="800" dirty="0">
                <a:solidFill>
                  <a:srgbClr val="000000"/>
                </a:solidFill>
                <a:latin typeface="Times New Roman" panose="02020603050405020304" pitchFamily="18" charset="0"/>
                <a:cs typeface="Arial" panose="020B0604020202020204" pitchFamily="34" charset="0"/>
              </a:rPr>
              <a:t>. </a:t>
            </a:r>
            <a:endParaRPr lang="en-IE" sz="800"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214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CF42A56-3D2A-7FFE-6C26-2F71299BE567}"/>
              </a:ext>
            </a:extLst>
          </p:cNvPr>
          <p:cNvCxnSpPr/>
          <p:nvPr/>
        </p:nvCxnSpPr>
        <p:spPr>
          <a:xfrm>
            <a:off x="356699" y="5990492"/>
            <a:ext cx="11376000" cy="0"/>
          </a:xfrm>
          <a:prstGeom prst="line">
            <a:avLst/>
          </a:prstGeom>
          <a:ln w="127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0703B01-2FB8-6F8B-47DA-6EEA741976E9}"/>
              </a:ext>
            </a:extLst>
          </p:cNvPr>
          <p:cNvSpPr txBox="1"/>
          <p:nvPr/>
        </p:nvSpPr>
        <p:spPr>
          <a:xfrm>
            <a:off x="482378" y="3218444"/>
            <a:ext cx="5200969" cy="707886"/>
          </a:xfrm>
          <a:prstGeom prst="rect">
            <a:avLst/>
          </a:prstGeom>
          <a:noFill/>
        </p:spPr>
        <p:txBody>
          <a:bodyPr wrap="square">
            <a:spAutoFit/>
          </a:bodyPr>
          <a:lstStyle/>
          <a:p>
            <a:pPr algn="just"/>
            <a:r>
              <a:rPr lang="en-IE" sz="2000" b="1" dirty="0">
                <a:effectLst/>
                <a:latin typeface="Times New Roman" panose="02020603050405020304" pitchFamily="18" charset="0"/>
                <a:ea typeface="Times New Roman" panose="02020603050405020304" pitchFamily="18" charset="0"/>
              </a:rPr>
              <a:t>Concerns about industry agglomeration, housing affordability, and gentrification</a:t>
            </a:r>
            <a:endParaRPr lang="en-IE" sz="20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FC08E27-7184-7923-B45C-D62B1B917E97}"/>
              </a:ext>
            </a:extLst>
          </p:cNvPr>
          <p:cNvSpPr txBox="1"/>
          <p:nvPr/>
        </p:nvSpPr>
        <p:spPr>
          <a:xfrm>
            <a:off x="7244235" y="2505670"/>
            <a:ext cx="4319652" cy="923330"/>
          </a:xfrm>
          <a:prstGeom prst="rect">
            <a:avLst/>
          </a:prstGeom>
          <a:noFill/>
        </p:spPr>
        <p:txBody>
          <a:bodyPr wrap="square">
            <a:spAutoFit/>
          </a:bodyPr>
          <a:lstStyle/>
          <a:p>
            <a:r>
              <a:rPr lang="en-IE" b="1" dirty="0">
                <a:latin typeface="Times New Roman" panose="02020603050405020304" pitchFamily="18" charset="0"/>
                <a:ea typeface="Calibri" panose="020F0502020204030204" pitchFamily="34" charset="0"/>
              </a:rPr>
              <a:t>T</a:t>
            </a:r>
            <a:r>
              <a:rPr lang="en-IE" sz="1800" b="1" dirty="0">
                <a:effectLst/>
                <a:latin typeface="Times New Roman" panose="02020603050405020304" pitchFamily="18" charset="0"/>
                <a:ea typeface="Calibri" panose="020F0502020204030204" pitchFamily="34" charset="0"/>
              </a:rPr>
              <a:t>he current geographies of work and housing?</a:t>
            </a:r>
          </a:p>
          <a:p>
            <a:r>
              <a:rPr lang="en-IE" dirty="0">
                <a:latin typeface="Times New Roman" panose="02020603050405020304" pitchFamily="18" charset="0"/>
              </a:rPr>
              <a:t>Utilization of land price differences</a:t>
            </a:r>
            <a:endParaRPr lang="en-US" dirty="0"/>
          </a:p>
        </p:txBody>
      </p:sp>
      <p:sp>
        <p:nvSpPr>
          <p:cNvPr id="10" name="TextBox 9">
            <a:extLst>
              <a:ext uri="{FF2B5EF4-FFF2-40B4-BE49-F238E27FC236}">
                <a16:creationId xmlns:a16="http://schemas.microsoft.com/office/drawing/2014/main" id="{932DC3E4-98A1-36CE-64F3-EC94C0F7D971}"/>
              </a:ext>
            </a:extLst>
          </p:cNvPr>
          <p:cNvSpPr txBox="1"/>
          <p:nvPr/>
        </p:nvSpPr>
        <p:spPr>
          <a:xfrm>
            <a:off x="7244235" y="4063414"/>
            <a:ext cx="4367702" cy="646331"/>
          </a:xfrm>
          <a:prstGeom prst="rect">
            <a:avLst/>
          </a:prstGeom>
          <a:noFill/>
        </p:spPr>
        <p:txBody>
          <a:bodyPr wrap="square">
            <a:spAutoFit/>
          </a:bodyPr>
          <a:lstStyle/>
          <a:p>
            <a:r>
              <a:rPr lang="en-IE" sz="1800" b="1" dirty="0">
                <a:effectLst/>
                <a:latin typeface="Times New Roman" panose="02020603050405020304" pitchFamily="18" charset="0"/>
                <a:ea typeface="Calibri" panose="020F0502020204030204" pitchFamily="34" charset="0"/>
                <a:cs typeface="Times New Roman" panose="02020603050405020304" pitchFamily="18" charset="0"/>
              </a:rPr>
              <a:t>Gentrification?</a:t>
            </a:r>
          </a:p>
          <a:p>
            <a:r>
              <a:rPr lang="en-IE" dirty="0">
                <a:latin typeface="Times New Roman" panose="02020603050405020304" pitchFamily="18" charset="0"/>
                <a:ea typeface="Calibri" panose="020F0502020204030204" pitchFamily="34" charset="0"/>
                <a:cs typeface="Times New Roman" panose="02020603050405020304" pitchFamily="18" charset="0"/>
              </a:rPr>
              <a:t>T</a:t>
            </a: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he loss of affordable livin</a:t>
            </a:r>
            <a:r>
              <a:rPr lang="en-IE" sz="1800" dirty="0">
                <a:latin typeface="Times New Roman" panose="02020603050405020304" pitchFamily="18" charset="0"/>
                <a:ea typeface="Calibri" panose="020F0502020204030204" pitchFamily="34" charset="0"/>
                <a:cs typeface="Times New Roman" panose="02020603050405020304" pitchFamily="18" charset="0"/>
              </a:rPr>
              <a:t>g in local areas</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22C0B22-AB57-F26E-A739-0C700AFA0D02}"/>
              </a:ext>
            </a:extLst>
          </p:cNvPr>
          <p:cNvSpPr txBox="1"/>
          <p:nvPr/>
        </p:nvSpPr>
        <p:spPr>
          <a:xfrm>
            <a:off x="266700" y="6035473"/>
            <a:ext cx="11709400" cy="461408"/>
          </a:xfrm>
          <a:prstGeom prst="rect">
            <a:avLst/>
          </a:prstGeom>
          <a:noFill/>
        </p:spPr>
        <p:txBody>
          <a:bodyPr wrap="square">
            <a:spAutoFit/>
          </a:bodyPr>
          <a:lstStyle/>
          <a:p>
            <a:r>
              <a:rPr lang="en-GB" sz="800" dirty="0">
                <a:solidFill>
                  <a:srgbClr val="000000"/>
                </a:solidFill>
                <a:latin typeface="Times New Roman" panose="02020603050405020304" pitchFamily="18" charset="0"/>
                <a:cs typeface="Arial" panose="020B0604020202020204" pitchFamily="34" charset="0"/>
              </a:rPr>
              <a:t>Swinney, J., 2021. Will Covid-19 make the idea of the 15 minute city a reality? [Podcast]. Centre For Cities, 17 February. </a:t>
            </a:r>
            <a:r>
              <a:rPr lang="en-GB" sz="800" dirty="0">
                <a:solidFill>
                  <a:srgbClr val="000000"/>
                </a:solidFill>
                <a:latin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https://www.centreforcities.org/blog/will-covid-19-make-the-idea-of-the-15-minute-city-a-reality/</a:t>
            </a:r>
            <a:r>
              <a:rPr lang="en-GB" sz="800" dirty="0">
                <a:solidFill>
                  <a:srgbClr val="000000"/>
                </a:solidFill>
                <a:latin typeface="Times New Roman" panose="02020603050405020304" pitchFamily="18" charset="0"/>
                <a:cs typeface="Arial" panose="020B0604020202020204" pitchFamily="34" charset="0"/>
              </a:rPr>
              <a:t>.</a:t>
            </a:r>
            <a:endParaRPr lang="en-IE" sz="800" dirty="0">
              <a:solidFill>
                <a:srgbClr val="000000"/>
              </a:solidFill>
              <a:latin typeface="Times New Roman" panose="02020603050405020304" pitchFamily="18" charset="0"/>
              <a:cs typeface="Arial" panose="020B0604020202020204" pitchFamily="34" charset="0"/>
            </a:endParaRPr>
          </a:p>
          <a:p>
            <a:r>
              <a:rPr lang="en-GB" sz="800" dirty="0" err="1">
                <a:solidFill>
                  <a:srgbClr val="000000"/>
                </a:solidFill>
                <a:latin typeface="Times New Roman" panose="02020603050405020304" pitchFamily="18" charset="0"/>
                <a:cs typeface="Arial" panose="020B0604020202020204" pitchFamily="34" charset="0"/>
              </a:rPr>
              <a:t>Peverini</a:t>
            </a:r>
            <a:r>
              <a:rPr lang="en-GB" sz="800" dirty="0">
                <a:solidFill>
                  <a:srgbClr val="000000"/>
                </a:solidFill>
                <a:latin typeface="Times New Roman" panose="02020603050405020304" pitchFamily="18" charset="0"/>
                <a:cs typeface="Arial" panose="020B0604020202020204" pitchFamily="34" charset="0"/>
              </a:rPr>
              <a:t>, M. and </a:t>
            </a:r>
            <a:r>
              <a:rPr lang="en-GB" sz="800" dirty="0" err="1">
                <a:solidFill>
                  <a:srgbClr val="000000"/>
                </a:solidFill>
                <a:latin typeface="Times New Roman" panose="02020603050405020304" pitchFamily="18" charset="0"/>
                <a:cs typeface="Arial" panose="020B0604020202020204" pitchFamily="34" charset="0"/>
              </a:rPr>
              <a:t>Chiaro</a:t>
            </a:r>
            <a:r>
              <a:rPr lang="en-GB" sz="800" dirty="0">
                <a:solidFill>
                  <a:srgbClr val="000000"/>
                </a:solidFill>
                <a:latin typeface="Times New Roman" panose="02020603050405020304" pitchFamily="18" charset="0"/>
                <a:cs typeface="Arial" panose="020B0604020202020204" pitchFamily="34" charset="0"/>
              </a:rPr>
              <a:t>, G., 2020. </a:t>
            </a:r>
            <a:r>
              <a:rPr lang="en-GB" sz="800" dirty="0" err="1">
                <a:solidFill>
                  <a:srgbClr val="000000"/>
                </a:solidFill>
                <a:latin typeface="Times New Roman" panose="02020603050405020304" pitchFamily="18" charset="0"/>
                <a:cs typeface="Arial" panose="020B0604020202020204" pitchFamily="34" charset="0"/>
              </a:rPr>
              <a:t>Questioni</a:t>
            </a:r>
            <a:r>
              <a:rPr lang="en-GB" sz="800" dirty="0">
                <a:solidFill>
                  <a:srgbClr val="000000"/>
                </a:solidFill>
                <a:latin typeface="Times New Roman" panose="02020603050405020304" pitchFamily="18" charset="0"/>
                <a:cs typeface="Arial" panose="020B0604020202020204" pitchFamily="34" charset="0"/>
              </a:rPr>
              <a:t> di Scala: </a:t>
            </a:r>
            <a:r>
              <a:rPr lang="en-GB" sz="800" dirty="0" err="1">
                <a:solidFill>
                  <a:srgbClr val="000000"/>
                </a:solidFill>
                <a:latin typeface="Times New Roman" panose="02020603050405020304" pitchFamily="18" charset="0"/>
                <a:cs typeface="Arial" panose="020B0604020202020204" pitchFamily="34" charset="0"/>
              </a:rPr>
              <a:t>L’illusione</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della</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Citta</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dei</a:t>
            </a:r>
            <a:r>
              <a:rPr lang="en-GB" sz="800" dirty="0">
                <a:solidFill>
                  <a:srgbClr val="000000"/>
                </a:solidFill>
                <a:latin typeface="Times New Roman" panose="02020603050405020304" pitchFamily="18" charset="0"/>
                <a:cs typeface="Arial" panose="020B0604020202020204" pitchFamily="34" charset="0"/>
              </a:rPr>
              <a:t> 15 </a:t>
            </a:r>
            <a:r>
              <a:rPr lang="en-GB" sz="800" dirty="0" err="1">
                <a:solidFill>
                  <a:srgbClr val="000000"/>
                </a:solidFill>
                <a:latin typeface="Times New Roman" panose="02020603050405020304" pitchFamily="18" charset="0"/>
                <a:cs typeface="Arial" panose="020B0604020202020204" pitchFamily="34" charset="0"/>
              </a:rPr>
              <a:t>minuti</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Arcipelago</a:t>
            </a:r>
            <a:r>
              <a:rPr lang="en-GB" sz="800" dirty="0">
                <a:solidFill>
                  <a:srgbClr val="000000"/>
                </a:solidFill>
                <a:latin typeface="Times New Roman" panose="02020603050405020304" pitchFamily="18" charset="0"/>
                <a:cs typeface="Arial" panose="020B0604020202020204" pitchFamily="34" charset="0"/>
              </a:rPr>
              <a:t> Milano, 26 November. </a:t>
            </a:r>
            <a:r>
              <a:rPr lang="en-GB" sz="800" dirty="0">
                <a:solidFill>
                  <a:srgbClr val="000000"/>
                </a:solidFill>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https://www.arcipelagomilano.org/archives/57231</a:t>
            </a:r>
            <a:r>
              <a:rPr lang="en-GB" sz="800" dirty="0">
                <a:solidFill>
                  <a:srgbClr val="000000"/>
                </a:solidFill>
                <a:latin typeface="Times New Roman" panose="02020603050405020304" pitchFamily="18" charset="0"/>
                <a:cs typeface="Arial" panose="020B0604020202020204" pitchFamily="34" charset="0"/>
              </a:rPr>
              <a:t>. </a:t>
            </a:r>
            <a:endParaRPr lang="en-IE" sz="800" dirty="0">
              <a:solidFill>
                <a:srgbClr val="000000"/>
              </a:solidFill>
              <a:latin typeface="Times New Roman" panose="02020603050405020304" pitchFamily="18" charset="0"/>
              <a:cs typeface="Arial" panose="020B0604020202020204" pitchFamily="34" charset="0"/>
            </a:endParaRPr>
          </a:p>
          <a:p>
            <a:pPr>
              <a:lnSpc>
                <a:spcPct val="107000"/>
              </a:lnSpc>
            </a:pPr>
            <a:r>
              <a:rPr lang="en-GB" sz="800" dirty="0">
                <a:solidFill>
                  <a:srgbClr val="000000"/>
                </a:solidFill>
                <a:latin typeface="Times New Roman" panose="02020603050405020304" pitchFamily="18" charset="0"/>
                <a:cs typeface="Arial" panose="020B0604020202020204" pitchFamily="34" charset="0"/>
              </a:rPr>
              <a:t>Descant, S., 2021. Equitable Urban Planning May Mean Ditching the 15-Minute City. Government Technology, 9 March. https://</a:t>
            </a:r>
            <a:r>
              <a:rPr lang="en-GB" sz="800" dirty="0" err="1">
                <a:solidFill>
                  <a:srgbClr val="000000"/>
                </a:solidFill>
                <a:latin typeface="Times New Roman" panose="02020603050405020304" pitchFamily="18" charset="0"/>
                <a:cs typeface="Arial" panose="020B0604020202020204" pitchFamily="34" charset="0"/>
              </a:rPr>
              <a:t>www.govtech.com</a:t>
            </a:r>
            <a:r>
              <a:rPr lang="en-GB" sz="800" dirty="0">
                <a:solidFill>
                  <a:srgbClr val="000000"/>
                </a:solidFill>
                <a:latin typeface="Times New Roman" panose="02020603050405020304" pitchFamily="18" charset="0"/>
                <a:cs typeface="Arial" panose="020B0604020202020204" pitchFamily="34" charset="0"/>
              </a:rPr>
              <a:t>/fs/equitable-urban-planning-maymean-ditching-the-15-minute-city.html. </a:t>
            </a:r>
            <a:endParaRPr lang="en-IE" sz="800" dirty="0">
              <a:solidFill>
                <a:srgbClr val="000000"/>
              </a:solidFill>
              <a:latin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533D5138-7918-8C4E-A662-3A190994BB7B}"/>
              </a:ext>
            </a:extLst>
          </p:cNvPr>
          <p:cNvSpPr/>
          <p:nvPr/>
        </p:nvSpPr>
        <p:spPr>
          <a:xfrm>
            <a:off x="0" y="675306"/>
            <a:ext cx="8701548"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139987-4588-47AE-6B04-E1688818AEEB}"/>
              </a:ext>
            </a:extLst>
          </p:cNvPr>
          <p:cNvSpPr txBox="1"/>
          <p:nvPr/>
        </p:nvSpPr>
        <p:spPr>
          <a:xfrm>
            <a:off x="356699" y="631062"/>
            <a:ext cx="818288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How to ensure the transition is just? Questioning the Concept</a:t>
            </a:r>
          </a:p>
        </p:txBody>
      </p:sp>
    </p:spTree>
    <p:extLst>
      <p:ext uri="{BB962C8B-B14F-4D97-AF65-F5344CB8AC3E}">
        <p14:creationId xmlns:p14="http://schemas.microsoft.com/office/powerpoint/2010/main" val="40992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7BDE967-957A-72EE-9528-1D1468A65C13}"/>
              </a:ext>
            </a:extLst>
          </p:cNvPr>
          <p:cNvCxnSpPr/>
          <p:nvPr/>
        </p:nvCxnSpPr>
        <p:spPr>
          <a:xfrm>
            <a:off x="356699" y="5990492"/>
            <a:ext cx="11376000"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755F663-8A45-60DD-E061-3C795E62CAAD}"/>
              </a:ext>
            </a:extLst>
          </p:cNvPr>
          <p:cNvSpPr txBox="1"/>
          <p:nvPr/>
        </p:nvSpPr>
        <p:spPr>
          <a:xfrm>
            <a:off x="6649330" y="2110729"/>
            <a:ext cx="5326770" cy="646331"/>
          </a:xfrm>
          <a:prstGeom prst="rect">
            <a:avLst/>
          </a:prstGeom>
          <a:noFill/>
        </p:spPr>
        <p:txBody>
          <a:bodyPr wrap="square">
            <a:spAutoFit/>
          </a:bodyPr>
          <a:lstStyle/>
          <a:p>
            <a:r>
              <a:rPr lang="en-IE" b="1" dirty="0">
                <a:latin typeface="Times New Roman" panose="02020603050405020304" pitchFamily="18" charset="0"/>
                <a:ea typeface="Calibri" panose="020F0502020204030204" pitchFamily="34" charset="0"/>
              </a:rPr>
              <a:t>C</a:t>
            </a:r>
            <a:r>
              <a:rPr lang="en-IE" sz="1800" b="1" dirty="0">
                <a:effectLst/>
                <a:latin typeface="Times New Roman" panose="02020603050405020304" pitchFamily="18" charset="0"/>
                <a:ea typeface="Calibri" panose="020F0502020204030204" pitchFamily="34" charset="0"/>
              </a:rPr>
              <a:t>onnectivity?</a:t>
            </a:r>
          </a:p>
          <a:p>
            <a:r>
              <a:rPr lang="en-US" dirty="0"/>
              <a:t>Limiting the need to travel to different areas</a:t>
            </a:r>
          </a:p>
        </p:txBody>
      </p:sp>
      <p:sp>
        <p:nvSpPr>
          <p:cNvPr id="9" name="TextBox 8">
            <a:extLst>
              <a:ext uri="{FF2B5EF4-FFF2-40B4-BE49-F238E27FC236}">
                <a16:creationId xmlns:a16="http://schemas.microsoft.com/office/drawing/2014/main" id="{E0A72B29-02B3-A31F-9347-6A2135D4E2D6}"/>
              </a:ext>
            </a:extLst>
          </p:cNvPr>
          <p:cNvSpPr txBox="1"/>
          <p:nvPr/>
        </p:nvSpPr>
        <p:spPr>
          <a:xfrm>
            <a:off x="6649330" y="3844430"/>
            <a:ext cx="4163134" cy="1200329"/>
          </a:xfrm>
          <a:prstGeom prst="rect">
            <a:avLst/>
          </a:prstGeom>
          <a:noFill/>
        </p:spPr>
        <p:txBody>
          <a:bodyPr wrap="square">
            <a:spAutoFit/>
          </a:bodyPr>
          <a:lstStyle/>
          <a:p>
            <a:r>
              <a:rPr lang="en-IE" b="1" dirty="0">
                <a:latin typeface="Times New Roman" panose="02020603050405020304" pitchFamily="18" charset="0"/>
              </a:rPr>
              <a:t>The different contexts of cities, and neighbourhoods?</a:t>
            </a:r>
          </a:p>
          <a:p>
            <a:r>
              <a:rPr lang="en-IE" dirty="0">
                <a:latin typeface="Times New Roman" panose="02020603050405020304" pitchFamily="18" charset="0"/>
              </a:rPr>
              <a:t>Culture</a:t>
            </a:r>
          </a:p>
          <a:p>
            <a:r>
              <a:rPr lang="en-IE" dirty="0">
                <a:latin typeface="Times New Roman" panose="02020603050405020304" pitchFamily="18" charset="0"/>
              </a:rPr>
              <a:t>Urban fabric</a:t>
            </a:r>
          </a:p>
        </p:txBody>
      </p:sp>
      <p:sp>
        <p:nvSpPr>
          <p:cNvPr id="19" name="TextBox 18">
            <a:extLst>
              <a:ext uri="{FF2B5EF4-FFF2-40B4-BE49-F238E27FC236}">
                <a16:creationId xmlns:a16="http://schemas.microsoft.com/office/drawing/2014/main" id="{9A69CB0C-EF19-04F2-B2A3-7E66C4224268}"/>
              </a:ext>
            </a:extLst>
          </p:cNvPr>
          <p:cNvSpPr txBox="1"/>
          <p:nvPr/>
        </p:nvSpPr>
        <p:spPr>
          <a:xfrm>
            <a:off x="266700" y="6035473"/>
            <a:ext cx="11709400" cy="733662"/>
          </a:xfrm>
          <a:prstGeom prst="rect">
            <a:avLst/>
          </a:prstGeom>
          <a:noFill/>
        </p:spPr>
        <p:txBody>
          <a:bodyPr wrap="square">
            <a:spAutoFit/>
          </a:bodyPr>
          <a:lstStyle/>
          <a:p>
            <a:pPr>
              <a:lnSpc>
                <a:spcPct val="107000"/>
              </a:lnSpc>
            </a:pPr>
            <a:r>
              <a:rPr lang="en-GB" sz="800" dirty="0" err="1">
                <a:solidFill>
                  <a:srgbClr val="000000"/>
                </a:solidFill>
                <a:latin typeface="Times New Roman" panose="02020603050405020304" pitchFamily="18" charset="0"/>
                <a:cs typeface="Arial" panose="020B0604020202020204" pitchFamily="34" charset="0"/>
              </a:rPr>
              <a:t>Delaleu</a:t>
            </a:r>
            <a:r>
              <a:rPr lang="en-GB" sz="800" dirty="0">
                <a:solidFill>
                  <a:srgbClr val="000000"/>
                </a:solidFill>
                <a:latin typeface="Times New Roman" panose="02020603050405020304" pitchFamily="18" charset="0"/>
                <a:cs typeface="Arial" panose="020B0604020202020204" pitchFamily="34" charset="0"/>
              </a:rPr>
              <a:t>, A., 2020. La Ville du quart </a:t>
            </a:r>
            <a:r>
              <a:rPr lang="en-GB" sz="800" dirty="0" err="1">
                <a:solidFill>
                  <a:srgbClr val="000000"/>
                </a:solidFill>
                <a:latin typeface="Times New Roman" panose="02020603050405020304" pitchFamily="18" charset="0"/>
                <a:cs typeface="Arial" panose="020B0604020202020204" pitchFamily="34" charset="0"/>
              </a:rPr>
              <a:t>d’heure</a:t>
            </a:r>
            <a:r>
              <a:rPr lang="en-GB" sz="800" dirty="0">
                <a:solidFill>
                  <a:srgbClr val="000000"/>
                </a:solidFill>
                <a:latin typeface="Times New Roman" panose="02020603050405020304" pitchFamily="18" charset="0"/>
                <a:cs typeface="Arial" panose="020B0604020202020204" pitchFamily="34" charset="0"/>
              </a:rPr>
              <a:t> : </a:t>
            </a:r>
            <a:r>
              <a:rPr lang="en-GB" sz="800" dirty="0" err="1">
                <a:solidFill>
                  <a:srgbClr val="000000"/>
                </a:solidFill>
                <a:latin typeface="Times New Roman" panose="02020603050405020304" pitchFamily="18" charset="0"/>
                <a:cs typeface="Arial" panose="020B0604020202020204" pitchFamily="34" charset="0"/>
              </a:rPr>
              <a:t>utopie</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fantasme</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écran</a:t>
            </a:r>
            <a:r>
              <a:rPr lang="en-GB" sz="800" dirty="0">
                <a:solidFill>
                  <a:srgbClr val="000000"/>
                </a:solidFill>
                <a:latin typeface="Times New Roman" panose="02020603050405020304" pitchFamily="18" charset="0"/>
                <a:cs typeface="Arial" panose="020B0604020202020204" pitchFamily="34" charset="0"/>
              </a:rPr>
              <a:t> de </a:t>
            </a:r>
            <a:r>
              <a:rPr lang="en-GB" sz="800" dirty="0" err="1">
                <a:solidFill>
                  <a:srgbClr val="000000"/>
                </a:solidFill>
                <a:latin typeface="Times New Roman" panose="02020603050405020304" pitchFamily="18" charset="0"/>
                <a:cs typeface="Arial" panose="020B0604020202020204" pitchFamily="34" charset="0"/>
              </a:rPr>
              <a:t>fumée</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Chroniques</a:t>
            </a:r>
            <a:r>
              <a:rPr lang="en-GB" sz="800" dirty="0">
                <a:solidFill>
                  <a:srgbClr val="000000"/>
                </a:solidFill>
                <a:latin typeface="Times New Roman" panose="02020603050405020304" pitchFamily="18" charset="0"/>
                <a:cs typeface="Arial" panose="020B0604020202020204" pitchFamily="34" charset="0"/>
              </a:rPr>
              <a:t> </a:t>
            </a:r>
            <a:r>
              <a:rPr lang="en-GB" sz="800" dirty="0" err="1">
                <a:solidFill>
                  <a:srgbClr val="000000"/>
                </a:solidFill>
                <a:latin typeface="Times New Roman" panose="02020603050405020304" pitchFamily="18" charset="0"/>
                <a:cs typeface="Arial" panose="020B0604020202020204" pitchFamily="34" charset="0"/>
              </a:rPr>
              <a:t>d’architecture</a:t>
            </a:r>
            <a:r>
              <a:rPr lang="en-GB" sz="800" dirty="0">
                <a:solidFill>
                  <a:srgbClr val="000000"/>
                </a:solidFill>
                <a:latin typeface="Times New Roman" panose="02020603050405020304" pitchFamily="18" charset="0"/>
                <a:cs typeface="Arial" panose="020B0604020202020204" pitchFamily="34" charset="0"/>
              </a:rPr>
              <a:t>, 25 August. </a:t>
            </a:r>
            <a:r>
              <a:rPr lang="en-GB" sz="800" dirty="0">
                <a:solidFill>
                  <a:srgbClr val="000000"/>
                </a:solidFill>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https://chroniques-architecture.com/la-ville-du-quart-dheure-ecran-de-fumee/</a:t>
            </a:r>
            <a:r>
              <a:rPr lang="en-GB" sz="800" dirty="0">
                <a:solidFill>
                  <a:srgbClr val="000000"/>
                </a:solidFill>
                <a:latin typeface="Times New Roman" panose="02020603050405020304" pitchFamily="18" charset="0"/>
                <a:cs typeface="Arial" panose="020B0604020202020204" pitchFamily="34" charset="0"/>
              </a:rPr>
              <a:t>. </a:t>
            </a:r>
            <a:endParaRPr lang="en-IE" sz="800" dirty="0">
              <a:solidFill>
                <a:srgbClr val="000000"/>
              </a:solidFill>
              <a:latin typeface="Times New Roman" panose="02020603050405020304" pitchFamily="18" charset="0"/>
              <a:cs typeface="Arial" panose="020B0604020202020204" pitchFamily="34" charset="0"/>
            </a:endParaRPr>
          </a:p>
          <a:p>
            <a:pPr>
              <a:lnSpc>
                <a:spcPct val="107000"/>
              </a:lnSpc>
            </a:pPr>
            <a:r>
              <a:rPr lang="en-GB" sz="800" dirty="0">
                <a:solidFill>
                  <a:srgbClr val="000000"/>
                </a:solidFill>
                <a:latin typeface="Times New Roman" panose="02020603050405020304" pitchFamily="18" charset="0"/>
                <a:cs typeface="Arial" panose="020B0604020202020204" pitchFamily="34" charset="0"/>
              </a:rPr>
              <a:t>Yeung, P., 2021. How “15-minute cities” will change the way we socialise. BBC, 4 January. </a:t>
            </a:r>
            <a:r>
              <a:rPr lang="en-GB" sz="800" dirty="0">
                <a:solidFill>
                  <a:srgbClr val="000000"/>
                </a:solidFill>
                <a:latin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https://www.bbc.com/worklife/article/20201214-how-15-minute-cities-will-change-the-way-we-socialise</a:t>
            </a:r>
            <a:r>
              <a:rPr lang="en-GB" sz="800" dirty="0">
                <a:solidFill>
                  <a:srgbClr val="000000"/>
                </a:solidFill>
                <a:latin typeface="Times New Roman" panose="02020603050405020304" pitchFamily="18" charset="0"/>
                <a:cs typeface="Arial" panose="020B0604020202020204" pitchFamily="34" charset="0"/>
              </a:rPr>
              <a:t>.</a:t>
            </a:r>
            <a:endParaRPr lang="en-IE" sz="800" dirty="0">
              <a:solidFill>
                <a:srgbClr val="000000"/>
              </a:solidFill>
              <a:latin typeface="Times New Roman" panose="02020603050405020304" pitchFamily="18" charset="0"/>
              <a:cs typeface="Arial" panose="020B0604020202020204" pitchFamily="34" charset="0"/>
            </a:endParaRPr>
          </a:p>
          <a:p>
            <a:pPr>
              <a:lnSpc>
                <a:spcPct val="107000"/>
              </a:lnSpc>
            </a:pPr>
            <a:r>
              <a:rPr lang="en-GB" sz="800" dirty="0">
                <a:solidFill>
                  <a:srgbClr val="000000"/>
                </a:solidFill>
                <a:latin typeface="Times New Roman" panose="02020603050405020304" pitchFamily="18" charset="0"/>
                <a:cs typeface="Arial" panose="020B0604020202020204" pitchFamily="34" charset="0"/>
              </a:rPr>
              <a:t>Dunning, R., Calafiore, A., and Nurse, A., 2021. 20-minute neighbourhood or 15-minute city? Town and Country Planning. </a:t>
            </a:r>
            <a:r>
              <a:rPr lang="en-GB" sz="800" dirty="0">
                <a:solidFill>
                  <a:srgbClr val="000000"/>
                </a:solidFill>
                <a:latin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https://livrepository.liverpool.ac.uk/3127722/</a:t>
            </a:r>
            <a:r>
              <a:rPr lang="en-GB" sz="800" dirty="0">
                <a:solidFill>
                  <a:srgbClr val="000000"/>
                </a:solidFill>
                <a:latin typeface="Times New Roman" panose="02020603050405020304" pitchFamily="18" charset="0"/>
                <a:cs typeface="Arial" panose="020B0604020202020204" pitchFamily="34" charset="0"/>
              </a:rPr>
              <a:t>. </a:t>
            </a:r>
          </a:p>
          <a:p>
            <a:r>
              <a:rPr lang="en-GB" sz="800" dirty="0">
                <a:solidFill>
                  <a:srgbClr val="000000"/>
                </a:solidFill>
                <a:latin typeface="Times New Roman" panose="02020603050405020304" pitchFamily="18" charset="0"/>
                <a:cs typeface="Arial" panose="020B0604020202020204" pitchFamily="34" charset="0"/>
              </a:rPr>
              <a:t>Descant, S., 2021. Equitable Urban Planning May Mean Ditching the 15-Minute City. Government Technology, 9 March. https://</a:t>
            </a:r>
            <a:r>
              <a:rPr lang="en-GB" sz="800" dirty="0" err="1">
                <a:solidFill>
                  <a:srgbClr val="000000"/>
                </a:solidFill>
                <a:latin typeface="Times New Roman" panose="02020603050405020304" pitchFamily="18" charset="0"/>
                <a:cs typeface="Arial" panose="020B0604020202020204" pitchFamily="34" charset="0"/>
              </a:rPr>
              <a:t>www.govtech.com</a:t>
            </a:r>
            <a:r>
              <a:rPr lang="en-GB" sz="800" dirty="0">
                <a:solidFill>
                  <a:srgbClr val="000000"/>
                </a:solidFill>
                <a:latin typeface="Times New Roman" panose="02020603050405020304" pitchFamily="18" charset="0"/>
                <a:cs typeface="Arial" panose="020B0604020202020204" pitchFamily="34" charset="0"/>
              </a:rPr>
              <a:t>/fs/equitable-urban-planning-maymean-ditching-the-15-minute-city.html. </a:t>
            </a:r>
          </a:p>
          <a:p>
            <a:pPr>
              <a:spcAft>
                <a:spcPts val="800"/>
              </a:spcAft>
            </a:pPr>
            <a:r>
              <a:rPr lang="en-GB" sz="800" dirty="0" err="1">
                <a:solidFill>
                  <a:srgbClr val="000000"/>
                </a:solidFill>
                <a:latin typeface="Times New Roman" panose="02020603050405020304" pitchFamily="18" charset="0"/>
                <a:cs typeface="Arial" panose="020B0604020202020204" pitchFamily="34" charset="0"/>
              </a:rPr>
              <a:t>Steuteville</a:t>
            </a:r>
            <a:r>
              <a:rPr lang="en-GB" sz="800" dirty="0">
                <a:solidFill>
                  <a:srgbClr val="000000"/>
                </a:solidFill>
                <a:latin typeface="Times New Roman" panose="02020603050405020304" pitchFamily="18" charset="0"/>
                <a:cs typeface="Arial" panose="020B0604020202020204" pitchFamily="34" charset="0"/>
              </a:rPr>
              <a:t>, R., 2021. The 15-minute </a:t>
            </a:r>
            <a:r>
              <a:rPr lang="en-GB" sz="800" dirty="0" err="1">
                <a:solidFill>
                  <a:srgbClr val="000000"/>
                </a:solidFill>
                <a:latin typeface="Times New Roman" panose="02020603050405020304" pitchFamily="18" charset="0"/>
                <a:cs typeface="Arial" panose="020B0604020202020204" pitchFamily="34" charset="0"/>
              </a:rPr>
              <a:t>neighborhood</a:t>
            </a:r>
            <a:r>
              <a:rPr lang="en-GB" sz="800" dirty="0">
                <a:solidFill>
                  <a:srgbClr val="000000"/>
                </a:solidFill>
                <a:latin typeface="Times New Roman" panose="02020603050405020304" pitchFamily="18" charset="0"/>
                <a:cs typeface="Arial" panose="020B0604020202020204" pitchFamily="34" charset="0"/>
              </a:rPr>
              <a:t> gets its 15 minutes of fame. Congress for New Urbanism, 25 January. https://</a:t>
            </a:r>
            <a:r>
              <a:rPr lang="en-GB" sz="800" dirty="0" err="1">
                <a:solidFill>
                  <a:srgbClr val="000000"/>
                </a:solidFill>
                <a:latin typeface="Times New Roman" panose="02020603050405020304" pitchFamily="18" charset="0"/>
                <a:cs typeface="Arial" panose="020B0604020202020204" pitchFamily="34" charset="0"/>
              </a:rPr>
              <a:t>www.cnu.org</a:t>
            </a:r>
            <a:r>
              <a:rPr lang="en-GB" sz="800" dirty="0">
                <a:solidFill>
                  <a:srgbClr val="000000"/>
                </a:solidFill>
                <a:latin typeface="Times New Roman" panose="02020603050405020304" pitchFamily="18" charset="0"/>
                <a:cs typeface="Arial" panose="020B0604020202020204" pitchFamily="34" charset="0"/>
              </a:rPr>
              <a:t>/</a:t>
            </a:r>
            <a:r>
              <a:rPr lang="en-GB" sz="800" dirty="0" err="1">
                <a:solidFill>
                  <a:srgbClr val="000000"/>
                </a:solidFill>
                <a:latin typeface="Times New Roman" panose="02020603050405020304" pitchFamily="18" charset="0"/>
                <a:cs typeface="Arial" panose="020B0604020202020204" pitchFamily="34" charset="0"/>
              </a:rPr>
              <a:t>publicsquare</a:t>
            </a:r>
            <a:r>
              <a:rPr lang="en-GB" sz="800" dirty="0">
                <a:solidFill>
                  <a:srgbClr val="000000"/>
                </a:solidFill>
                <a:latin typeface="Times New Roman" panose="02020603050405020304" pitchFamily="18" charset="0"/>
                <a:cs typeface="Arial" panose="020B0604020202020204" pitchFamily="34" charset="0"/>
              </a:rPr>
              <a:t>/2021/01/25/15- minute-neighborhood-gets-its-15-minutes-fame. </a:t>
            </a:r>
            <a:endParaRPr lang="en-IE" sz="800" dirty="0">
              <a:solidFill>
                <a:srgbClr val="000000"/>
              </a:solidFill>
              <a:latin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93AD1458-BD9A-1E4B-0ABD-88604E10E3BA}"/>
              </a:ext>
            </a:extLst>
          </p:cNvPr>
          <p:cNvSpPr/>
          <p:nvPr/>
        </p:nvSpPr>
        <p:spPr>
          <a:xfrm>
            <a:off x="0" y="675306"/>
            <a:ext cx="8701548"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F9A53B-C24C-78E9-889D-8B3EE655FD97}"/>
              </a:ext>
            </a:extLst>
          </p:cNvPr>
          <p:cNvSpPr txBox="1"/>
          <p:nvPr/>
        </p:nvSpPr>
        <p:spPr>
          <a:xfrm>
            <a:off x="356699" y="631062"/>
            <a:ext cx="818288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How to ensure the transition is just? Questioning the Concept</a:t>
            </a:r>
          </a:p>
        </p:txBody>
      </p:sp>
      <p:sp>
        <p:nvSpPr>
          <p:cNvPr id="2" name="TextBox 1">
            <a:extLst>
              <a:ext uri="{FF2B5EF4-FFF2-40B4-BE49-F238E27FC236}">
                <a16:creationId xmlns:a16="http://schemas.microsoft.com/office/drawing/2014/main" id="{33C23221-72CF-3A9F-D69B-B4D0396ABD76}"/>
              </a:ext>
            </a:extLst>
          </p:cNvPr>
          <p:cNvSpPr txBox="1"/>
          <p:nvPr/>
        </p:nvSpPr>
        <p:spPr>
          <a:xfrm>
            <a:off x="482378" y="3218444"/>
            <a:ext cx="5200969" cy="707886"/>
          </a:xfrm>
          <a:prstGeom prst="rect">
            <a:avLst/>
          </a:prstGeom>
          <a:noFill/>
        </p:spPr>
        <p:txBody>
          <a:bodyPr wrap="square">
            <a:spAutoFit/>
          </a:bodyPr>
          <a:lstStyle/>
          <a:p>
            <a:pPr algn="just"/>
            <a:r>
              <a:rPr lang="en-IE" sz="2000" b="1" dirty="0">
                <a:effectLst/>
                <a:latin typeface="Times New Roman" panose="02020603050405020304" pitchFamily="18" charset="0"/>
                <a:ea typeface="Times New Roman" panose="02020603050405020304" pitchFamily="18" charset="0"/>
              </a:rPr>
              <a:t>Concerns about city and land use planning, and governance</a:t>
            </a:r>
            <a:endParaRPr lang="en-I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3682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3323</TotalTime>
  <Words>1560</Words>
  <Application>Microsoft Macintosh PowerPoint</Application>
  <PresentationFormat>Widescreen</PresentationFormat>
  <Paragraphs>118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Reem Cherif</dc:creator>
  <cp:lastModifiedBy>Reem Cherif</cp:lastModifiedBy>
  <cp:revision>463</cp:revision>
  <dcterms:created xsi:type="dcterms:W3CDTF">2022-10-03T10:14:57Z</dcterms:created>
  <dcterms:modified xsi:type="dcterms:W3CDTF">2023-03-20T10:29:42Z</dcterms:modified>
</cp:coreProperties>
</file>